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8" r:id="rId4"/>
    <p:sldId id="263" r:id="rId5"/>
    <p:sldId id="265" r:id="rId6"/>
    <p:sldId id="266" r:id="rId7"/>
    <p:sldId id="268" r:id="rId8"/>
    <p:sldId id="264" r:id="rId9"/>
    <p:sldId id="262" r:id="rId10"/>
    <p:sldId id="269" r:id="rId11"/>
    <p:sldId id="259" r:id="rId12"/>
    <p:sldId id="260" r:id="rId13"/>
    <p:sldId id="261"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74" d="100"/>
          <a:sy n="74"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D67A9CF-5186-4D93-9108-2A40082461B9}" type="datetimeFigureOut">
              <a:rPr lang="en-US"/>
              <a:pPr>
                <a:defRPr/>
              </a:pPr>
              <a:t>4/10/2009</a:t>
            </a:fld>
            <a:endParaRPr lang="en-US"/>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503D1DE-8E40-4509-88B1-35242F87A3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1D861B-119D-40C8-9AD4-971B76F919D1}" type="datetimeFigureOut">
              <a:rPr lang="en-US"/>
              <a:pPr>
                <a:defRPr/>
              </a:pPr>
              <a:t>4/10/2009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4D9AD74-E52A-4903-9872-E5488CC3578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Want all data</a:t>
            </a:r>
            <a:r>
              <a:rPr lang="en-US" baseline="0" dirty="0" smtClean="0"/>
              <a:t> to be consistent with the original run.  Important to note that the data here are only representing three rodents, and each with own different training.  None at all, Treadmill therapy, and functional neuromuscular stimulation.  What is important to recognize here is that each rat negotiates the gait in different ways, as shown in the wide range of data for each variable reviewed.  Thus, this could reveal that different therapies allow for improvement for different aspects of gait.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D9AD74-E52A-4903-9872-E5488CC35789}"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Purpose</a:t>
            </a:r>
            <a:r>
              <a:rPr lang="en-US" baseline="0" dirty="0" smtClean="0"/>
              <a:t> for study: Statistics show that average age is about 40 years old, which is relatively young, and the life span of a SCI patient is relatively the same as someone without.  Thus, it would make sense to improve the quality of life for SCI patients, which validates the necessity of SCI research. </a:t>
            </a: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1A46C9-3141-40BE-88ED-99D93C679F43}"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Incomplete-symptoms: paraplegia, loss of sensation and/or movement of legs, bowel, bladder, and sexual region</a:t>
            </a:r>
          </a:p>
          <a:p>
            <a:pPr eaLnBrk="1" hangingPunct="1">
              <a:spcBef>
                <a:spcPct val="0"/>
              </a:spcBef>
            </a:pPr>
            <a:r>
              <a:rPr lang="en-US" smtClean="0"/>
              <a:t>Complete-Symptoms: complete loss of sensory and function below injury site, i.e. paraplegic, tetraplegia</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72831C-DE5A-4152-81C8-38B980EBEAF8}"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Discusss what promoting plasticity is: The term plasticity is coined to describe a “biological phenomenon.”  Specifically in response to an injury, the brain and nervous system will constantly rengotiate and alter their neural pathways and synapses.  FNS and Treadmill training have been shown to help with this.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09EB5-E584-4E13-A1E2-29A3C4ABFF59}"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FNS-passes electrical current through electrodes into skeletal muscle fibers of hips and knee joints.  This excites motor neurons below injury site and sends action potential across axons to eventually reach the synaptic motor-endplate connection to skeletal muscle fibers.  This event can act as an intact nervous system by generating muscle force.  </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51044-26C8-4308-8F0C-1A90D78FEF92}"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164A06-8788-4C8E-BB4D-BF7E3D593F1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0EDF76-7D55-400F-BCED-E9594B55CFAE}" type="datetimeFigureOut">
              <a:rPr lang="en-US"/>
              <a:pPr>
                <a:defRPr/>
              </a:pPr>
              <a:t>4/10/2009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66943-3991-462F-B550-F2ED466F91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AEEDB9-F077-4994-BA88-0F0472A8AF1D}" type="datetimeFigureOut">
              <a:rPr lang="en-US"/>
              <a:pPr>
                <a:defRPr/>
              </a:pPr>
              <a:t>4/10/2009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BAEC72-2D34-4DBF-B5E7-5ED2D3791B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06276-28E5-486E-B1AB-725D66EF0170}" type="datetimeFigureOut">
              <a:rPr lang="en-US"/>
              <a:pPr>
                <a:defRPr/>
              </a:pPr>
              <a:t>4/10/2009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3427D9-2BE2-4EAD-A88F-9971A5DB75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890487-6652-4560-AB01-67BC37956496}" type="datetimeFigureOut">
              <a:rPr lang="en-US"/>
              <a:pPr>
                <a:defRPr/>
              </a:pPr>
              <a:t>4/10/2009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C0F578-B936-431F-A3A9-B9F7C578C09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9FBB8A-04E5-4F3B-9230-7955E1379AC6}" type="datetimeFigureOut">
              <a:rPr lang="en-US"/>
              <a:pPr>
                <a:defRPr/>
              </a:pPr>
              <a:t>4/10/2009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3672A-BA52-472C-84E3-B9333CAE7F9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1A4A3D-A405-4FA4-B6E7-982C295EF205}" type="datetimeFigureOut">
              <a:rPr lang="en-US"/>
              <a:pPr>
                <a:defRPr/>
              </a:pPr>
              <a:t>4/10/2009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3290F9-8B8F-474E-8ABA-465F6DE225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808E9E-7129-46F3-93DE-1E5FAB02D046}" type="datetimeFigureOut">
              <a:rPr lang="en-US"/>
              <a:pPr>
                <a:defRPr/>
              </a:pPr>
              <a:t>4/10/2009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D07367-14B6-4FDD-9A51-6FB807653ED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3E76D5-571D-45B1-B18F-DFFC68A56A1B}" type="datetimeFigureOut">
              <a:rPr lang="en-US"/>
              <a:pPr>
                <a:defRPr/>
              </a:pPr>
              <a:t>4/10/2009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BBB9D-0A33-4A37-A170-E00FF58396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0D989D-414B-465C-8F4E-8894BCE738AC}" type="datetimeFigureOut">
              <a:rPr lang="en-US"/>
              <a:pPr>
                <a:defRPr/>
              </a:pPr>
              <a:t>4/10/2009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5706FA-AD62-49C5-87A2-62240D97523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478042-E8FF-4AC9-B738-3DC9B71C6E19}" type="datetimeFigureOut">
              <a:rPr lang="en-US"/>
              <a:pPr>
                <a:defRPr/>
              </a:pPr>
              <a:t>4/10/2009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D3437F-9075-4F79-8BD0-B96F975928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A15ADC-8048-4578-93EB-F4FAC9283360}" type="datetimeFigureOut">
              <a:rPr lang="en-US"/>
              <a:pPr>
                <a:defRPr/>
              </a:pPr>
              <a:t>4/10/2009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15C43A-A915-45A3-8E4D-7E791A4B16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CED600-F12B-492B-A5B5-300EA2B57148}" type="datetimeFigureOut">
              <a:rPr lang="en-US"/>
              <a:pPr>
                <a:defRPr/>
              </a:pPr>
              <a:t>4/10/2009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BA4090-B1D4-43C5-A4D3-C7BA8239B5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NASA%20PP\R34%2014dpi%20T21%20EXPORT.avi" TargetMode="External"/><Relationship Id="rId1" Type="http://schemas.openxmlformats.org/officeDocument/2006/relationships/video" Target="file:///F:\NASA%20PP\R34T01%20EXPORT.avi"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904999"/>
          </a:xfrm>
          <a:solidFill>
            <a:schemeClr val="accent5">
              <a:lumMod val="60000"/>
              <a:lumOff val="40000"/>
            </a:schemeClr>
          </a:solidFill>
        </p:spPr>
        <p:txBody>
          <a:bodyPr rtlCol="0">
            <a:normAutofit fontScale="90000"/>
          </a:bodyPr>
          <a:lstStyle/>
          <a:p>
            <a:pPr eaLnBrk="1" fontAlgn="auto" hangingPunct="1">
              <a:spcAft>
                <a:spcPts val="0"/>
              </a:spcAft>
              <a:defRPr/>
            </a:pPr>
            <a:r>
              <a:rPr lang="en-US" dirty="0" smtClean="0"/>
              <a:t>2D Kinematics Locomotion System to Analyze Effects of Therapy in Spinal Cord Injury Rodent Models</a:t>
            </a:r>
            <a:endParaRPr lang="en-US" dirty="0"/>
          </a:p>
        </p:txBody>
      </p:sp>
      <p:sp>
        <p:nvSpPr>
          <p:cNvPr id="15362" name="Subtitle 2"/>
          <p:cNvSpPr>
            <a:spLocks noGrp="1"/>
          </p:cNvSpPr>
          <p:nvPr>
            <p:ph type="subTitle" idx="1"/>
          </p:nvPr>
        </p:nvSpPr>
        <p:spPr>
          <a:xfrm>
            <a:off x="838200" y="3429000"/>
            <a:ext cx="7315200" cy="1752600"/>
          </a:xfrm>
        </p:spPr>
        <p:txBody>
          <a:bodyPr/>
          <a:lstStyle/>
          <a:p>
            <a:pPr eaLnBrk="1" hangingPunct="1">
              <a:lnSpc>
                <a:spcPct val="80000"/>
              </a:lnSpc>
            </a:pPr>
            <a:r>
              <a:rPr lang="en-US" sz="2800" dirty="0" smtClean="0">
                <a:solidFill>
                  <a:schemeClr val="tx1"/>
                </a:solidFill>
              </a:rPr>
              <a:t>April 18</a:t>
            </a:r>
            <a:r>
              <a:rPr lang="en-US" sz="2800" baseline="30000" dirty="0" smtClean="0">
                <a:solidFill>
                  <a:schemeClr val="tx1"/>
                </a:solidFill>
              </a:rPr>
              <a:t>th</a:t>
            </a:r>
            <a:r>
              <a:rPr lang="en-US" sz="2800" dirty="0" smtClean="0">
                <a:solidFill>
                  <a:schemeClr val="tx1"/>
                </a:solidFill>
              </a:rPr>
              <a:t>, 2009</a:t>
            </a:r>
          </a:p>
          <a:p>
            <a:pPr eaLnBrk="1" hangingPunct="1">
              <a:lnSpc>
                <a:spcPct val="80000"/>
              </a:lnSpc>
            </a:pPr>
            <a:r>
              <a:rPr lang="en-US" sz="2800" dirty="0" smtClean="0">
                <a:solidFill>
                  <a:schemeClr val="tx1"/>
                </a:solidFill>
              </a:rPr>
              <a:t>NASA Symposium</a:t>
            </a:r>
          </a:p>
          <a:p>
            <a:pPr eaLnBrk="1" hangingPunct="1">
              <a:lnSpc>
                <a:spcPct val="80000"/>
              </a:lnSpc>
            </a:pPr>
            <a:endParaRPr lang="en-US" sz="2800" dirty="0" smtClean="0">
              <a:solidFill>
                <a:schemeClr val="tx1"/>
              </a:solidFill>
            </a:endParaRPr>
          </a:p>
          <a:p>
            <a:pPr eaLnBrk="1" hangingPunct="1">
              <a:lnSpc>
                <a:spcPct val="80000"/>
              </a:lnSpc>
            </a:pPr>
            <a:r>
              <a:rPr lang="en-US" sz="2800" dirty="0" err="1" smtClean="0">
                <a:solidFill>
                  <a:schemeClr val="tx1"/>
                </a:solidFill>
              </a:rPr>
              <a:t>Robbia</a:t>
            </a:r>
            <a:r>
              <a:rPr lang="en-US" sz="2800" dirty="0" smtClean="0">
                <a:solidFill>
                  <a:schemeClr val="tx1"/>
                </a:solidFill>
              </a:rPr>
              <a:t> Hendrix</a:t>
            </a:r>
          </a:p>
          <a:p>
            <a:pPr eaLnBrk="1" hangingPunct="1">
              <a:lnSpc>
                <a:spcPct val="80000"/>
              </a:lnSpc>
            </a:pPr>
            <a:r>
              <a:rPr lang="en-US" sz="2400" dirty="0" smtClean="0">
                <a:solidFill>
                  <a:schemeClr val="tx1"/>
                </a:solidFill>
              </a:rPr>
              <a:t>Barrett The Honors </a:t>
            </a:r>
            <a:r>
              <a:rPr lang="en-US" sz="2400" dirty="0" smtClean="0">
                <a:solidFill>
                  <a:schemeClr val="tx1"/>
                </a:solidFill>
              </a:rPr>
              <a:t>College</a:t>
            </a:r>
            <a:endParaRPr lang="en-US" sz="2400" dirty="0" smtClean="0">
              <a:solidFill>
                <a:schemeClr val="tx1"/>
              </a:solidFill>
            </a:endParaRPr>
          </a:p>
          <a:p>
            <a:pPr eaLnBrk="1" hangingPunct="1">
              <a:lnSpc>
                <a:spcPct val="80000"/>
              </a:lnSpc>
            </a:pPr>
            <a:r>
              <a:rPr lang="en-US" sz="2400" dirty="0" smtClean="0">
                <a:solidFill>
                  <a:schemeClr val="tx1"/>
                </a:solidFill>
              </a:rPr>
              <a:t>Center for Adaptive Neural </a:t>
            </a:r>
            <a:r>
              <a:rPr lang="en-US" sz="2400" dirty="0" smtClean="0">
                <a:solidFill>
                  <a:schemeClr val="tx1"/>
                </a:solidFill>
              </a:rPr>
              <a:t>Systems</a:t>
            </a:r>
          </a:p>
          <a:p>
            <a:pPr eaLnBrk="1" hangingPunct="1">
              <a:lnSpc>
                <a:spcPct val="80000"/>
              </a:lnSpc>
            </a:pPr>
            <a:r>
              <a:rPr lang="en-US" sz="2400" dirty="0" smtClean="0">
                <a:solidFill>
                  <a:schemeClr val="tx1"/>
                </a:solidFill>
              </a:rPr>
              <a:t>Special </a:t>
            </a:r>
            <a:r>
              <a:rPr lang="en-US" sz="2400" dirty="0" smtClean="0">
                <a:solidFill>
                  <a:schemeClr val="tx1"/>
                </a:solidFill>
              </a:rPr>
              <a:t>Thanks to Dr. </a:t>
            </a:r>
            <a:r>
              <a:rPr lang="en-US" sz="2400" dirty="0" err="1" smtClean="0">
                <a:solidFill>
                  <a:schemeClr val="tx1"/>
                </a:solidFill>
              </a:rPr>
              <a:t>Ranu</a:t>
            </a:r>
            <a:r>
              <a:rPr lang="en-US" sz="2400" dirty="0" smtClean="0">
                <a:solidFill>
                  <a:schemeClr val="tx1"/>
                </a:solidFill>
              </a:rPr>
              <a:t> Jung and </a:t>
            </a:r>
            <a:r>
              <a:rPr lang="en-US" sz="2400" dirty="0" err="1" smtClean="0">
                <a:solidFill>
                  <a:schemeClr val="tx1"/>
                </a:solidFill>
              </a:rPr>
              <a:t>Mallika</a:t>
            </a:r>
            <a:r>
              <a:rPr lang="en-US" sz="2400" dirty="0" smtClean="0">
                <a:solidFill>
                  <a:schemeClr val="tx1"/>
                </a:solidFill>
              </a:rPr>
              <a:t> </a:t>
            </a:r>
            <a:r>
              <a:rPr lang="en-US" sz="2400" dirty="0" smtClean="0">
                <a:solidFill>
                  <a:schemeClr val="tx1"/>
                </a:solidFill>
              </a:rPr>
              <a:t>Fairchild</a:t>
            </a:r>
          </a:p>
          <a:p>
            <a:pPr eaLnBrk="1" hangingPunct="1">
              <a:lnSpc>
                <a:spcPct val="80000"/>
              </a:lnSpc>
            </a:pPr>
            <a:r>
              <a:rPr lang="en-US" sz="2400" dirty="0" smtClean="0">
                <a:solidFill>
                  <a:schemeClr val="tx1"/>
                </a:solidFill>
              </a:rPr>
              <a:t>Harrington </a:t>
            </a:r>
            <a:r>
              <a:rPr lang="en-US" sz="2400" dirty="0" smtClean="0">
                <a:solidFill>
                  <a:schemeClr val="tx1"/>
                </a:solidFill>
              </a:rPr>
              <a:t>Bioengineering Dept, ASU</a:t>
            </a:r>
          </a:p>
          <a:p>
            <a:pPr eaLnBrk="1" hangingPunct="1">
              <a:lnSpc>
                <a:spcPct val="80000"/>
              </a:lnSpc>
            </a:pPr>
            <a:endParaRPr lang="en-US" sz="2400" dirty="0" smtClean="0">
              <a:solidFill>
                <a:schemeClr val="tx1"/>
              </a:solidFill>
            </a:endParaRPr>
          </a:p>
          <a:p>
            <a:pPr eaLnBrk="1" hangingPunct="1">
              <a:lnSpc>
                <a:spcPct val="80000"/>
              </a:lnSpc>
            </a:pPr>
            <a:endParaRPr lang="en-US" sz="2400" dirty="0" smtClean="0">
              <a:solidFill>
                <a:schemeClr val="tx1"/>
              </a:solidFill>
            </a:endParaRPr>
          </a:p>
          <a:p>
            <a:pPr eaLnBrk="1" hangingPunct="1">
              <a:lnSpc>
                <a:spcPct val="80000"/>
              </a:lnSpc>
            </a:pPr>
            <a:endParaRPr lang="en-US" sz="24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228600"/>
            <a:ext cx="8229600" cy="914401"/>
          </a:xfrm>
          <a:solidFill>
            <a:schemeClr val="accent5">
              <a:lumMod val="60000"/>
              <a:lumOff val="40000"/>
            </a:schemeClr>
          </a:solidFill>
        </p:spPr>
        <p:txBody>
          <a:bodyPr/>
          <a:lstStyle/>
          <a:p>
            <a:pPr eaLnBrk="1" hangingPunct="1"/>
            <a:r>
              <a:rPr lang="en-US" sz="3600" b="1" dirty="0" smtClean="0"/>
              <a:t>Variables of 2D </a:t>
            </a:r>
            <a:r>
              <a:rPr lang="en-US" sz="3600" b="1" dirty="0" smtClean="0"/>
              <a:t>Kinematics</a:t>
            </a:r>
            <a:endParaRPr lang="en-US" sz="3600" b="1" dirty="0" smtClean="0"/>
          </a:p>
        </p:txBody>
      </p:sp>
      <p:pic>
        <p:nvPicPr>
          <p:cNvPr id="33794" name="Content Placeholder 3" descr="ANS 2D pic R34T6.bmp"/>
          <p:cNvPicPr>
            <a:picLocks noGrp="1" noChangeAspect="1"/>
          </p:cNvPicPr>
          <p:nvPr>
            <p:ph idx="1"/>
          </p:nvPr>
        </p:nvPicPr>
        <p:blipFill>
          <a:blip r:embed="rId3">
            <a:lum/>
          </a:blip>
          <a:srcRect r="61600" b="56757"/>
          <a:stretch>
            <a:fillRect/>
          </a:stretch>
        </p:blipFill>
        <p:spPr>
          <a:xfrm>
            <a:off x="2667000" y="1447800"/>
            <a:ext cx="2743200" cy="2438400"/>
          </a:xfrm>
        </p:spPr>
      </p:pic>
      <p:pic>
        <p:nvPicPr>
          <p:cNvPr id="33795" name="Picture 4" descr="ANS 2D pic R34T6.bmp"/>
          <p:cNvPicPr>
            <a:picLocks noChangeAspect="1"/>
          </p:cNvPicPr>
          <p:nvPr/>
        </p:nvPicPr>
        <p:blipFill>
          <a:blip r:embed="rId3">
            <a:lum bright="-10000" contrast="-20000"/>
          </a:blip>
          <a:srcRect l="9729" r="61081" b="56757"/>
          <a:stretch>
            <a:fillRect/>
          </a:stretch>
        </p:blipFill>
        <p:spPr bwMode="auto">
          <a:xfrm>
            <a:off x="4267200" y="1447800"/>
            <a:ext cx="2057400" cy="2438400"/>
          </a:xfrm>
          <a:prstGeom prst="rect">
            <a:avLst/>
          </a:prstGeom>
          <a:noFill/>
          <a:ln w="9525">
            <a:noFill/>
            <a:miter lim="800000"/>
            <a:headEnd/>
            <a:tailEnd/>
          </a:ln>
        </p:spPr>
      </p:pic>
      <p:cxnSp>
        <p:nvCxnSpPr>
          <p:cNvPr id="7" name="Straight Arrow Connector 6"/>
          <p:cNvCxnSpPr/>
          <p:nvPr/>
        </p:nvCxnSpPr>
        <p:spPr>
          <a:xfrm rot="5400000">
            <a:off x="2972594" y="2666206"/>
            <a:ext cx="609600" cy="1588"/>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7" name="TextBox 7"/>
          <p:cNvSpPr txBox="1">
            <a:spLocks noChangeArrowheads="1"/>
          </p:cNvSpPr>
          <p:nvPr/>
        </p:nvSpPr>
        <p:spPr bwMode="auto">
          <a:xfrm>
            <a:off x="2819400" y="2438400"/>
            <a:ext cx="533400" cy="338554"/>
          </a:xfrm>
          <a:prstGeom prst="rect">
            <a:avLst/>
          </a:prstGeom>
          <a:noFill/>
          <a:ln w="9525">
            <a:noFill/>
            <a:miter lim="800000"/>
            <a:headEnd/>
            <a:tailEnd/>
          </a:ln>
        </p:spPr>
        <p:txBody>
          <a:bodyPr wrap="square">
            <a:spAutoFit/>
          </a:bodyPr>
          <a:lstStyle/>
          <a:p>
            <a:r>
              <a:rPr lang="en-US" sz="1600" dirty="0">
                <a:solidFill>
                  <a:srgbClr val="FFFF00"/>
                </a:solidFill>
                <a:latin typeface="Calibri" pitchFamily="34" charset="0"/>
              </a:rPr>
              <a:t> </a:t>
            </a:r>
            <a:r>
              <a:rPr lang="en-US" sz="1600" b="1" dirty="0">
                <a:solidFill>
                  <a:srgbClr val="FFFF00"/>
                </a:solidFill>
                <a:latin typeface="Calibri" pitchFamily="34" charset="0"/>
              </a:rPr>
              <a:t>C</a:t>
            </a:r>
          </a:p>
        </p:txBody>
      </p:sp>
      <p:sp>
        <p:nvSpPr>
          <p:cNvPr id="33799" name="TextBox 14"/>
          <p:cNvSpPr txBox="1">
            <a:spLocks noChangeArrowheads="1"/>
          </p:cNvSpPr>
          <p:nvPr/>
        </p:nvSpPr>
        <p:spPr bwMode="auto">
          <a:xfrm>
            <a:off x="4114800" y="2895600"/>
            <a:ext cx="381000" cy="400110"/>
          </a:xfrm>
          <a:prstGeom prst="rect">
            <a:avLst/>
          </a:prstGeom>
          <a:noFill/>
          <a:ln w="9525">
            <a:noFill/>
            <a:miter lim="800000"/>
            <a:headEnd/>
            <a:tailEnd/>
          </a:ln>
        </p:spPr>
        <p:txBody>
          <a:bodyPr wrap="square">
            <a:spAutoFit/>
          </a:bodyPr>
          <a:lstStyle/>
          <a:p>
            <a:r>
              <a:rPr lang="en-US" sz="2000" b="1" dirty="0">
                <a:solidFill>
                  <a:srgbClr val="FF0000"/>
                </a:solidFill>
                <a:latin typeface="Calibri" pitchFamily="34" charset="0"/>
              </a:rPr>
              <a:t>a</a:t>
            </a:r>
          </a:p>
        </p:txBody>
      </p:sp>
      <p:cxnSp>
        <p:nvCxnSpPr>
          <p:cNvPr id="19" name="Straight Arrow Connector 18"/>
          <p:cNvCxnSpPr/>
          <p:nvPr/>
        </p:nvCxnSpPr>
        <p:spPr>
          <a:xfrm>
            <a:off x="3200400" y="2362200"/>
            <a:ext cx="1905000" cy="1588"/>
          </a:xfrm>
          <a:prstGeom prst="straightConnector1">
            <a:avLst/>
          </a:prstGeom>
          <a:ln w="254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801" name="TextBox 19"/>
          <p:cNvSpPr txBox="1">
            <a:spLocks noChangeArrowheads="1"/>
          </p:cNvSpPr>
          <p:nvPr/>
        </p:nvSpPr>
        <p:spPr bwMode="auto">
          <a:xfrm>
            <a:off x="4038600" y="1981200"/>
            <a:ext cx="647700" cy="400110"/>
          </a:xfrm>
          <a:prstGeom prst="rect">
            <a:avLst/>
          </a:prstGeom>
          <a:noFill/>
          <a:ln w="9525">
            <a:noFill/>
            <a:miter lim="800000"/>
            <a:headEnd/>
            <a:tailEnd/>
          </a:ln>
        </p:spPr>
        <p:txBody>
          <a:bodyPr wrap="square">
            <a:spAutoFit/>
          </a:bodyPr>
          <a:lstStyle/>
          <a:p>
            <a:r>
              <a:rPr lang="en-US" sz="2000" b="1" dirty="0">
                <a:solidFill>
                  <a:srgbClr val="00B0F0"/>
                </a:solidFill>
                <a:latin typeface="Calibri" pitchFamily="34" charset="0"/>
              </a:rPr>
              <a:t>d</a:t>
            </a:r>
          </a:p>
        </p:txBody>
      </p:sp>
      <p:cxnSp>
        <p:nvCxnSpPr>
          <p:cNvPr id="23" name="Straight Arrow Connector 22"/>
          <p:cNvCxnSpPr/>
          <p:nvPr/>
        </p:nvCxnSpPr>
        <p:spPr>
          <a:xfrm rot="16200000" flipV="1">
            <a:off x="5067300" y="2781300"/>
            <a:ext cx="533400" cy="4572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03" name="TextBox 23"/>
          <p:cNvSpPr txBox="1">
            <a:spLocks noChangeArrowheads="1"/>
          </p:cNvSpPr>
          <p:nvPr/>
        </p:nvSpPr>
        <p:spPr bwMode="auto">
          <a:xfrm>
            <a:off x="5181600" y="3200400"/>
            <a:ext cx="1143000" cy="307975"/>
          </a:xfrm>
          <a:prstGeom prst="rect">
            <a:avLst/>
          </a:prstGeom>
          <a:noFill/>
          <a:ln w="9525">
            <a:noFill/>
            <a:miter lim="800000"/>
            <a:headEnd/>
            <a:tailEnd/>
          </a:ln>
        </p:spPr>
        <p:txBody>
          <a:bodyPr>
            <a:spAutoFit/>
          </a:bodyPr>
          <a:lstStyle/>
          <a:p>
            <a:r>
              <a:rPr lang="en-US" sz="1400" b="1" dirty="0">
                <a:solidFill>
                  <a:schemeClr val="bg1"/>
                </a:solidFill>
                <a:latin typeface="Calibri" pitchFamily="34" charset="0"/>
              </a:rPr>
              <a:t>Velocity</a:t>
            </a:r>
          </a:p>
        </p:txBody>
      </p:sp>
      <p:sp>
        <p:nvSpPr>
          <p:cNvPr id="33804" name="TextBox 24"/>
          <p:cNvSpPr txBox="1">
            <a:spLocks noChangeArrowheads="1"/>
          </p:cNvSpPr>
          <p:nvPr/>
        </p:nvSpPr>
        <p:spPr bwMode="auto">
          <a:xfrm>
            <a:off x="762000" y="4114800"/>
            <a:ext cx="7848600" cy="2678113"/>
          </a:xfrm>
          <a:prstGeom prst="rect">
            <a:avLst/>
          </a:prstGeom>
          <a:noFill/>
          <a:ln w="9525">
            <a:noFill/>
            <a:miter lim="800000"/>
            <a:headEnd/>
            <a:tailEnd/>
          </a:ln>
        </p:spPr>
        <p:txBody>
          <a:bodyPr>
            <a:spAutoFit/>
          </a:bodyPr>
          <a:lstStyle/>
          <a:p>
            <a:r>
              <a:rPr lang="en-US" sz="2400" dirty="0">
                <a:latin typeface="Calibri" pitchFamily="34" charset="0"/>
              </a:rPr>
              <a:t>Limb Rotation- Left + Right </a:t>
            </a:r>
            <a:r>
              <a:rPr lang="en-US" sz="2400" dirty="0" err="1">
                <a:latin typeface="Calibri" pitchFamily="34" charset="0"/>
              </a:rPr>
              <a:t>Hindlimb</a:t>
            </a:r>
            <a:r>
              <a:rPr lang="en-US" sz="2400" dirty="0">
                <a:latin typeface="Calibri" pitchFamily="34" charset="0"/>
              </a:rPr>
              <a:t> Angles  (</a:t>
            </a:r>
            <a:r>
              <a:rPr lang="en-US" sz="2400" dirty="0" err="1">
                <a:latin typeface="Calibri" pitchFamily="34" charset="0"/>
              </a:rPr>
              <a:t>a+b</a:t>
            </a:r>
            <a:r>
              <a:rPr lang="en-US" sz="2400" dirty="0">
                <a:latin typeface="Calibri" pitchFamily="34" charset="0"/>
              </a:rPr>
              <a:t>)</a:t>
            </a:r>
          </a:p>
          <a:p>
            <a:endParaRPr lang="en-US" sz="2400" dirty="0">
              <a:latin typeface="Calibri" pitchFamily="34" charset="0"/>
            </a:endParaRPr>
          </a:p>
          <a:p>
            <a:r>
              <a:rPr lang="en-US" sz="2400" dirty="0">
                <a:latin typeface="Calibri" pitchFamily="34" charset="0"/>
              </a:rPr>
              <a:t>Stance Width-  Distance Between Limbs (c)</a:t>
            </a:r>
          </a:p>
          <a:p>
            <a:endParaRPr lang="en-US" sz="2400" dirty="0">
              <a:latin typeface="Calibri" pitchFamily="34" charset="0"/>
            </a:endParaRPr>
          </a:p>
          <a:p>
            <a:r>
              <a:rPr lang="en-US" sz="2400" dirty="0">
                <a:latin typeface="Calibri" pitchFamily="34" charset="0"/>
              </a:rPr>
              <a:t>Stride Length- Heel Strike to Heel Strike (d)</a:t>
            </a:r>
          </a:p>
          <a:p>
            <a:endParaRPr lang="en-US" sz="2400" dirty="0">
              <a:latin typeface="Calibri" pitchFamily="34" charset="0"/>
            </a:endParaRPr>
          </a:p>
          <a:p>
            <a:r>
              <a:rPr lang="en-US" sz="2400" dirty="0">
                <a:latin typeface="Calibri" pitchFamily="34" charset="0"/>
              </a:rPr>
              <a:t>Velocity is also measured</a:t>
            </a:r>
          </a:p>
        </p:txBody>
      </p:sp>
      <p:cxnSp>
        <p:nvCxnSpPr>
          <p:cNvPr id="22" name="Straight Arrow Connector 21"/>
          <p:cNvCxnSpPr/>
          <p:nvPr/>
        </p:nvCxnSpPr>
        <p:spPr>
          <a:xfrm rot="16200000" flipH="1">
            <a:off x="3352800" y="2362200"/>
            <a:ext cx="457200" cy="304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00400" y="1981200"/>
            <a:ext cx="381000" cy="369332"/>
          </a:xfrm>
          <a:prstGeom prst="rect">
            <a:avLst/>
          </a:prstGeom>
          <a:noFill/>
        </p:spPr>
        <p:txBody>
          <a:bodyPr wrap="square" rtlCol="0">
            <a:spAutoFit/>
          </a:bodyPr>
          <a:lstStyle/>
          <a:p>
            <a:r>
              <a:rPr lang="en-US" b="1" dirty="0" smtClean="0">
                <a:solidFill>
                  <a:srgbClr val="FFC000"/>
                </a:solidFill>
              </a:rPr>
              <a:t>b</a:t>
            </a:r>
            <a:endParaRPr lang="en-US" b="1" dirty="0">
              <a:solidFill>
                <a:srgbClr val="FFC000"/>
              </a:solidFill>
            </a:endParaRPr>
          </a:p>
        </p:txBody>
      </p:sp>
      <p:cxnSp>
        <p:nvCxnSpPr>
          <p:cNvPr id="38" name="Straight Arrow Connector 37"/>
          <p:cNvCxnSpPr/>
          <p:nvPr/>
        </p:nvCxnSpPr>
        <p:spPr>
          <a:xfrm rot="10800000">
            <a:off x="3733800" y="2743200"/>
            <a:ext cx="4572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457200" y="0"/>
            <a:ext cx="8229600" cy="1143000"/>
          </a:xfrm>
          <a:solidFill>
            <a:schemeClr val="accent5">
              <a:lumMod val="60000"/>
              <a:lumOff val="40000"/>
            </a:schemeClr>
          </a:solidFill>
        </p:spPr>
        <p:txBody>
          <a:bodyPr/>
          <a:lstStyle/>
          <a:p>
            <a:pPr eaLnBrk="1" hangingPunct="1"/>
            <a:r>
              <a:rPr lang="en-US" sz="3600" b="1" dirty="0" smtClean="0"/>
              <a:t>Results</a:t>
            </a:r>
            <a:br>
              <a:rPr lang="en-US" sz="3600" b="1" dirty="0" smtClean="0"/>
            </a:br>
            <a:r>
              <a:rPr lang="en-US" sz="3600" b="1" dirty="0" smtClean="0"/>
              <a:t>(Examples) </a:t>
            </a:r>
          </a:p>
        </p:txBody>
      </p:sp>
      <p:graphicFrame>
        <p:nvGraphicFramePr>
          <p:cNvPr id="1026" name="Object 2"/>
          <p:cNvGraphicFramePr>
            <a:graphicFrameLocks noChangeAspect="1"/>
          </p:cNvGraphicFramePr>
          <p:nvPr/>
        </p:nvGraphicFramePr>
        <p:xfrm>
          <a:off x="457200" y="1828800"/>
          <a:ext cx="4176713" cy="3200400"/>
        </p:xfrm>
        <a:graphic>
          <a:graphicData uri="http://schemas.openxmlformats.org/presentationml/2006/ole">
            <p:oleObj spid="_x0000_s1026" name="Chart" r:id="rId4" imgW="8677275" imgH="5934075" progId="Excel.Chart.8">
              <p:link updateAutomatic="1"/>
            </p:oleObj>
          </a:graphicData>
        </a:graphic>
      </p:graphicFrame>
      <p:graphicFrame>
        <p:nvGraphicFramePr>
          <p:cNvPr id="1027" name="Object 3"/>
          <p:cNvGraphicFramePr>
            <a:graphicFrameLocks noChangeAspect="1"/>
          </p:cNvGraphicFramePr>
          <p:nvPr/>
        </p:nvGraphicFramePr>
        <p:xfrm>
          <a:off x="4572000" y="1828800"/>
          <a:ext cx="4370388" cy="3276600"/>
        </p:xfrm>
        <a:graphic>
          <a:graphicData uri="http://schemas.openxmlformats.org/presentationml/2006/ole">
            <p:oleObj spid="_x0000_s1027" name="Chart" r:id="rId4" imgW="8677275" imgH="5934075" progId="Excel.Chart.8">
              <p:link updateAutomatic="1"/>
            </p:oleObj>
          </a:graphicData>
        </a:graphic>
      </p:graphicFrame>
      <p:sp>
        <p:nvSpPr>
          <p:cNvPr id="1029" name="Text Box 67"/>
          <p:cNvSpPr txBox="1">
            <a:spLocks noChangeArrowheads="1"/>
          </p:cNvSpPr>
          <p:nvPr/>
        </p:nvSpPr>
        <p:spPr bwMode="auto">
          <a:xfrm>
            <a:off x="381000" y="5011341"/>
            <a:ext cx="4038600" cy="1846659"/>
          </a:xfrm>
          <a:prstGeom prst="rect">
            <a:avLst/>
          </a:prstGeom>
          <a:noFill/>
          <a:ln w="9525">
            <a:noFill/>
            <a:miter lim="800000"/>
            <a:headEnd/>
            <a:tailEnd/>
          </a:ln>
        </p:spPr>
        <p:txBody>
          <a:bodyPr wrap="square">
            <a:spAutoFit/>
          </a:bodyPr>
          <a:lstStyle/>
          <a:p>
            <a:r>
              <a:rPr lang="en-US" sz="1600" dirty="0" smtClean="0"/>
              <a:t>-For stance width, FNS and TT </a:t>
            </a:r>
            <a:r>
              <a:rPr lang="en-US" sz="1600" dirty="0" smtClean="0"/>
              <a:t>are more level throughout, while NT peaks at 5cm.</a:t>
            </a:r>
          </a:p>
          <a:p>
            <a:r>
              <a:rPr lang="en-US" sz="1600" dirty="0" smtClean="0"/>
              <a:t> </a:t>
            </a:r>
          </a:p>
          <a:p>
            <a:r>
              <a:rPr lang="en-US" sz="1600" dirty="0" smtClean="0"/>
              <a:t>-</a:t>
            </a:r>
            <a:r>
              <a:rPr lang="en-US" sz="1600" dirty="0" smtClean="0"/>
              <a:t>This shows that these FNS and TT rodents are negotiating their steps within a closer range of their original width.</a:t>
            </a:r>
            <a:endParaRPr lang="en-US" sz="1600" dirty="0"/>
          </a:p>
          <a:p>
            <a:endParaRPr lang="en-US" dirty="0"/>
          </a:p>
        </p:txBody>
      </p:sp>
      <p:sp>
        <p:nvSpPr>
          <p:cNvPr id="11" name="TextBox 10"/>
          <p:cNvSpPr txBox="1"/>
          <p:nvPr/>
        </p:nvSpPr>
        <p:spPr>
          <a:xfrm>
            <a:off x="1066800" y="1524000"/>
            <a:ext cx="2971800" cy="381000"/>
          </a:xfrm>
          <a:prstGeom prst="rect">
            <a:avLst/>
          </a:prstGeom>
          <a:noFill/>
        </p:spPr>
        <p:txBody>
          <a:bodyPr wrap="square" rtlCol="0">
            <a:spAutoFit/>
          </a:bodyPr>
          <a:lstStyle/>
          <a:p>
            <a:pPr algn="ctr"/>
            <a:r>
              <a:rPr lang="en-US" dirty="0" smtClean="0"/>
              <a:t>Average Stance Width</a:t>
            </a:r>
            <a:endParaRPr lang="en-US" dirty="0"/>
          </a:p>
        </p:txBody>
      </p:sp>
      <p:sp>
        <p:nvSpPr>
          <p:cNvPr id="12" name="Rectangle 11"/>
          <p:cNvSpPr/>
          <p:nvPr/>
        </p:nvSpPr>
        <p:spPr>
          <a:xfrm>
            <a:off x="1600200" y="1905000"/>
            <a:ext cx="1600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19050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62600" y="1600200"/>
            <a:ext cx="2438400" cy="381000"/>
          </a:xfrm>
          <a:prstGeom prst="rect">
            <a:avLst/>
          </a:prstGeom>
          <a:noFill/>
        </p:spPr>
        <p:txBody>
          <a:bodyPr wrap="square" rtlCol="0">
            <a:spAutoFit/>
          </a:bodyPr>
          <a:lstStyle/>
          <a:p>
            <a:pPr algn="ctr"/>
            <a:r>
              <a:rPr lang="en-US" dirty="0" smtClean="0"/>
              <a:t>Angle</a:t>
            </a:r>
            <a:endParaRPr lang="en-US" dirty="0"/>
          </a:p>
        </p:txBody>
      </p:sp>
      <p:sp>
        <p:nvSpPr>
          <p:cNvPr id="88" name="TextBox 87"/>
          <p:cNvSpPr txBox="1"/>
          <p:nvPr/>
        </p:nvSpPr>
        <p:spPr>
          <a:xfrm>
            <a:off x="3429000" y="1143000"/>
            <a:ext cx="2590800" cy="369332"/>
          </a:xfrm>
          <a:prstGeom prst="rect">
            <a:avLst/>
          </a:prstGeom>
          <a:noFill/>
        </p:spPr>
        <p:txBody>
          <a:bodyPr wrap="square" rtlCol="0">
            <a:spAutoFit/>
          </a:bodyPr>
          <a:lstStyle/>
          <a:p>
            <a:r>
              <a:rPr lang="en-US" dirty="0" smtClean="0"/>
              <a:t>n= 1 NT, 1 TT, 1 FNS</a:t>
            </a:r>
          </a:p>
        </p:txBody>
      </p:sp>
      <p:sp>
        <p:nvSpPr>
          <p:cNvPr id="90" name="TextBox 89"/>
          <p:cNvSpPr txBox="1"/>
          <p:nvPr/>
        </p:nvSpPr>
        <p:spPr>
          <a:xfrm>
            <a:off x="5029200" y="5029200"/>
            <a:ext cx="3581400" cy="1323439"/>
          </a:xfrm>
          <a:prstGeom prst="rect">
            <a:avLst/>
          </a:prstGeom>
          <a:noFill/>
        </p:spPr>
        <p:txBody>
          <a:bodyPr wrap="square" rtlCol="0">
            <a:spAutoFit/>
          </a:bodyPr>
          <a:lstStyle/>
          <a:p>
            <a:r>
              <a:rPr lang="en-US" sz="1600" dirty="0" smtClean="0"/>
              <a:t>-The TT and FNS have deviated less from their initial angle of </a:t>
            </a:r>
            <a:r>
              <a:rPr lang="en-US" sz="1600" dirty="0" err="1" smtClean="0"/>
              <a:t>hindlimbs</a:t>
            </a:r>
            <a:r>
              <a:rPr lang="en-US" sz="1600" dirty="0" smtClean="0"/>
              <a:t>. </a:t>
            </a:r>
          </a:p>
          <a:p>
            <a:endParaRPr lang="en-US" sz="1600" dirty="0" smtClean="0"/>
          </a:p>
          <a:p>
            <a:r>
              <a:rPr lang="en-US" sz="1600" dirty="0" smtClean="0"/>
              <a:t>-The TT has stayed the most consistent.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457200" y="0"/>
            <a:ext cx="8229600" cy="685800"/>
          </a:xfrm>
          <a:solidFill>
            <a:schemeClr val="accent5">
              <a:lumMod val="60000"/>
              <a:lumOff val="40000"/>
            </a:schemeClr>
          </a:solidFill>
        </p:spPr>
        <p:txBody>
          <a:bodyPr/>
          <a:lstStyle/>
          <a:p>
            <a:pPr eaLnBrk="1" hangingPunct="1"/>
            <a:r>
              <a:rPr lang="en-US" sz="3200" dirty="0" smtClean="0"/>
              <a:t>Results (cont’d)</a:t>
            </a:r>
            <a:endParaRPr lang="en-US" sz="3200" dirty="0" smtClean="0"/>
          </a:p>
        </p:txBody>
      </p:sp>
      <p:graphicFrame>
        <p:nvGraphicFramePr>
          <p:cNvPr id="2050" name="Object 2"/>
          <p:cNvGraphicFramePr>
            <a:graphicFrameLocks/>
          </p:cNvGraphicFramePr>
          <p:nvPr/>
        </p:nvGraphicFramePr>
        <p:xfrm>
          <a:off x="4572000" y="838200"/>
          <a:ext cx="4113213" cy="3281363"/>
        </p:xfrm>
        <a:graphic>
          <a:graphicData uri="http://schemas.openxmlformats.org/presentationml/2006/ole">
            <p:oleObj spid="_x0000_s2050" name="Chart" r:id="rId4" imgW="8677275" imgH="5934075" progId="Excel.Chart.8">
              <p:link updateAutomatic="1"/>
            </p:oleObj>
          </a:graphicData>
        </a:graphic>
      </p:graphicFrame>
      <p:graphicFrame>
        <p:nvGraphicFramePr>
          <p:cNvPr id="2051" name="Object 3"/>
          <p:cNvGraphicFramePr>
            <a:graphicFrameLocks/>
          </p:cNvGraphicFramePr>
          <p:nvPr/>
        </p:nvGraphicFramePr>
        <p:xfrm>
          <a:off x="0" y="762000"/>
          <a:ext cx="4113213" cy="3290888"/>
        </p:xfrm>
        <a:graphic>
          <a:graphicData uri="http://schemas.openxmlformats.org/presentationml/2006/ole">
            <p:oleObj spid="_x0000_s2051" name="Chart" r:id="rId4" imgW="8677275" imgH="5934075" progId="Excel.Chart.8">
              <p:link updateAutomatic="1"/>
            </p:oleObj>
          </a:graphicData>
        </a:graphic>
      </p:graphicFrame>
      <p:graphicFrame>
        <p:nvGraphicFramePr>
          <p:cNvPr id="2052" name="Object 4"/>
          <p:cNvGraphicFramePr>
            <a:graphicFrameLocks noChangeAspect="1"/>
          </p:cNvGraphicFramePr>
          <p:nvPr/>
        </p:nvGraphicFramePr>
        <p:xfrm>
          <a:off x="1981200" y="3810000"/>
          <a:ext cx="4679950" cy="3200400"/>
        </p:xfrm>
        <a:graphic>
          <a:graphicData uri="http://schemas.openxmlformats.org/presentationml/2006/ole">
            <p:oleObj spid="_x0000_s2052" name="Chart" r:id="rId4" imgW="8677275" imgH="5934075" progId="Excel.Chart.8">
              <p:link updateAutomatic="1"/>
            </p:oleObj>
          </a:graphicData>
        </a:graphic>
      </p:graphicFrame>
      <p:sp>
        <p:nvSpPr>
          <p:cNvPr id="7" name="TextBox 6"/>
          <p:cNvSpPr txBox="1"/>
          <p:nvPr/>
        </p:nvSpPr>
        <p:spPr>
          <a:xfrm>
            <a:off x="228600" y="4057233"/>
            <a:ext cx="1828800" cy="2800767"/>
          </a:xfrm>
          <a:prstGeom prst="rect">
            <a:avLst/>
          </a:prstGeom>
          <a:noFill/>
        </p:spPr>
        <p:txBody>
          <a:bodyPr wrap="square" rtlCol="0">
            <a:spAutoFit/>
          </a:bodyPr>
          <a:lstStyle/>
          <a:p>
            <a:r>
              <a:rPr lang="en-US" sz="1600" dirty="0" smtClean="0"/>
              <a:t>-In average stride, the drop in all is evident</a:t>
            </a:r>
          </a:p>
          <a:p>
            <a:endParaRPr lang="en-US" sz="1600" dirty="0" smtClean="0"/>
          </a:p>
          <a:p>
            <a:r>
              <a:rPr lang="en-US" sz="1600" dirty="0" smtClean="0"/>
              <a:t>-NT drops the most in stride left</a:t>
            </a:r>
          </a:p>
          <a:p>
            <a:endParaRPr lang="en-US" sz="1600" dirty="0" smtClean="0"/>
          </a:p>
          <a:p>
            <a:r>
              <a:rPr lang="en-US" sz="1600" dirty="0" smtClean="0"/>
              <a:t>-NT and TT are about same in drop, while, FNS rises from original</a:t>
            </a:r>
            <a:endParaRPr lang="en-US" sz="1600" dirty="0"/>
          </a:p>
        </p:txBody>
      </p:sp>
      <p:sp>
        <p:nvSpPr>
          <p:cNvPr id="9" name="TextBox 8"/>
          <p:cNvSpPr txBox="1"/>
          <p:nvPr/>
        </p:nvSpPr>
        <p:spPr>
          <a:xfrm>
            <a:off x="6781800" y="4191000"/>
            <a:ext cx="2362200" cy="2308324"/>
          </a:xfrm>
          <a:prstGeom prst="rect">
            <a:avLst/>
          </a:prstGeom>
          <a:noFill/>
        </p:spPr>
        <p:txBody>
          <a:bodyPr wrap="square" rtlCol="0">
            <a:spAutoFit/>
          </a:bodyPr>
          <a:lstStyle/>
          <a:p>
            <a:r>
              <a:rPr lang="en-US" sz="1600" dirty="0" smtClean="0"/>
              <a:t>-In all rodents, velocity drops after injury</a:t>
            </a:r>
          </a:p>
          <a:p>
            <a:endParaRPr lang="en-US" sz="1600" dirty="0" smtClean="0"/>
          </a:p>
          <a:p>
            <a:r>
              <a:rPr lang="en-US" sz="1600" dirty="0" smtClean="0"/>
              <a:t>-TT and NT are about the same in drop, while FNS improves from T5 to T6</a:t>
            </a:r>
          </a:p>
          <a:p>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914400"/>
            <a:ext cx="8229600" cy="4724400"/>
          </a:xfrm>
          <a:solidFill>
            <a:schemeClr val="accent5">
              <a:lumMod val="60000"/>
              <a:lumOff val="40000"/>
            </a:schemeClr>
          </a:solidFill>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600" dirty="0" smtClean="0"/>
              <a:t>Because </a:t>
            </a:r>
            <a:r>
              <a:rPr lang="en-US" sz="3600" dirty="0" smtClean="0"/>
              <a:t>the study is ongoing and data are still being collected and analyzed the results cannot be generalized</a:t>
            </a:r>
            <a:r>
              <a:rPr lang="en-US" sz="3200" dirty="0" smtClean="0"/>
              <a:t>.</a:t>
            </a:r>
            <a:r>
              <a:rPr lang="en-US" sz="3600" dirty="0" smtClean="0"/>
              <a:t/>
            </a:r>
            <a:br>
              <a:rPr lang="en-US" sz="3600" dirty="0" smtClean="0"/>
            </a:br>
            <a:r>
              <a:rPr lang="en-US" sz="3600" dirty="0" smtClean="0"/>
              <a:t/>
            </a:r>
            <a:br>
              <a:rPr lang="en-US" sz="3600" dirty="0" smtClean="0"/>
            </a:br>
            <a:r>
              <a:rPr lang="en-US" sz="3600" dirty="0" smtClean="0"/>
              <a:t>Results </a:t>
            </a:r>
            <a:r>
              <a:rPr lang="en-US" sz="3600" dirty="0" smtClean="0"/>
              <a:t>of the effectiveness of FNS and TT using 2D Kinematic Locomotion methods will be concluded at the end of July 2009</a:t>
            </a:r>
            <a:r>
              <a:rPr lang="en-US" sz="3600" dirty="0" smtClean="0"/>
              <a:t>.</a:t>
            </a:r>
            <a:r>
              <a:rPr lang="en-US" sz="3200" dirty="0" smtClean="0"/>
              <a:t/>
            </a:r>
            <a:br>
              <a:rPr lang="en-US" sz="3200" dirty="0" smtClean="0"/>
            </a:br>
            <a:r>
              <a:rPr lang="en-US" sz="3200" dirty="0" smtClean="0"/>
              <a:t/>
            </a:r>
            <a:br>
              <a:rPr lang="en-US" sz="32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How does this relate to NASA? </a:t>
            </a:r>
            <a:endParaRPr lang="en-US" dirty="0"/>
          </a:p>
        </p:txBody>
      </p:sp>
      <p:sp>
        <p:nvSpPr>
          <p:cNvPr id="3" name="Content Placeholder 2"/>
          <p:cNvSpPr>
            <a:spLocks noGrp="1"/>
          </p:cNvSpPr>
          <p:nvPr>
            <p:ph idx="1"/>
          </p:nvPr>
        </p:nvSpPr>
        <p:spPr/>
        <p:txBody>
          <a:bodyPr/>
          <a:lstStyle/>
          <a:p>
            <a:r>
              <a:rPr lang="en-US" dirty="0" smtClean="0"/>
              <a:t>Because there is zero gravity in space, there is chronic loss of sensory feedback on the body which can result in a variety of symptoms, including muscle atrophy</a:t>
            </a:r>
          </a:p>
          <a:p>
            <a:endParaRPr lang="en-US" dirty="0" smtClean="0"/>
          </a:p>
          <a:p>
            <a:r>
              <a:rPr lang="en-US" dirty="0" smtClean="0"/>
              <a:t>This study is focused on SCI, but it can serve as a model to better understand the role of promoting plasticity for any situation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60000"/>
              <a:lumOff val="40000"/>
            </a:schemeClr>
          </a:solidFill>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Dedicated to my father, my own SCI hero</a:t>
            </a:r>
            <a:endParaRPr lang="en-US" dirty="0"/>
          </a:p>
        </p:txBody>
      </p:sp>
      <p:sp>
        <p:nvSpPr>
          <p:cNvPr id="5" name="Subtitle 4"/>
          <p:cNvSpPr>
            <a:spLocks noGrp="1"/>
          </p:cNvSpPr>
          <p:nvPr>
            <p:ph type="subTitle" idx="1"/>
          </p:nvPr>
        </p:nvSpPr>
        <p:spPr/>
        <p:txBody>
          <a:bodyPr/>
          <a:lstStyle/>
          <a:p>
            <a:endParaRPr lang="en-US" dirty="0"/>
          </a:p>
        </p:txBody>
      </p:sp>
      <p:sp>
        <p:nvSpPr>
          <p:cNvPr id="6" name="Rectangle 5"/>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TextBox 6"/>
          <p:cNvSpPr txBox="1"/>
          <p:nvPr/>
        </p:nvSpPr>
        <p:spPr>
          <a:xfrm>
            <a:off x="1828800" y="2286000"/>
            <a:ext cx="5791200" cy="1938992"/>
          </a:xfrm>
          <a:prstGeom prst="rect">
            <a:avLst/>
          </a:prstGeom>
          <a:noFill/>
        </p:spPr>
        <p:txBody>
          <a:bodyPr wrap="square" rtlCol="0">
            <a:spAutoFit/>
          </a:bodyPr>
          <a:lstStyle/>
          <a:p>
            <a:pPr algn="ctr"/>
            <a:r>
              <a:rPr lang="en-US" sz="6000" dirty="0" smtClean="0">
                <a:solidFill>
                  <a:schemeClr val="bg1"/>
                </a:solidFill>
                <a:latin typeface="Freestyle Script" pitchFamily="66" charset="0"/>
              </a:rPr>
              <a:t>Dedicated to my dad, my own SCI hero</a:t>
            </a:r>
            <a:endParaRPr lang="en-US" sz="6000" dirty="0">
              <a:solidFill>
                <a:schemeClr val="bg1"/>
              </a:solidFill>
              <a:latin typeface="Freestyle Script" pitchFamily="66"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a:solidFill>
            <a:schemeClr val="accent5">
              <a:lumMod val="60000"/>
              <a:lumOff val="40000"/>
            </a:schemeClr>
          </a:solidFill>
        </p:spPr>
        <p:txBody>
          <a:bodyPr rtlCol="0">
            <a:normAutofit fontScale="90000"/>
          </a:bodyPr>
          <a:lstStyle/>
          <a:p>
            <a:pPr eaLnBrk="1" fontAlgn="auto" hangingPunct="1">
              <a:spcAft>
                <a:spcPts val="0"/>
              </a:spcAft>
              <a:defRPr/>
            </a:pPr>
            <a:r>
              <a:rPr lang="en-US" sz="4000" b="1" dirty="0" smtClean="0"/>
              <a:t>Spinal Cord Injuries:</a:t>
            </a:r>
            <a:r>
              <a:rPr lang="en-US" sz="2800" b="1" dirty="0" smtClean="0"/>
              <a:t/>
            </a:r>
            <a:br>
              <a:rPr lang="en-US" sz="2800" b="1" dirty="0" smtClean="0"/>
            </a:br>
            <a:endParaRPr lang="en-US" sz="2800" b="1" dirty="0"/>
          </a:p>
        </p:txBody>
      </p:sp>
      <p:sp>
        <p:nvSpPr>
          <p:cNvPr id="17410" name="Content Placeholder 2"/>
          <p:cNvSpPr>
            <a:spLocks noGrp="1"/>
          </p:cNvSpPr>
          <p:nvPr>
            <p:ph idx="1"/>
          </p:nvPr>
        </p:nvSpPr>
        <p:spPr>
          <a:xfrm>
            <a:off x="0" y="990600"/>
            <a:ext cx="9144000" cy="6477000"/>
          </a:xfrm>
        </p:spPr>
        <p:txBody>
          <a:bodyPr/>
          <a:lstStyle/>
          <a:p>
            <a:pPr eaLnBrk="1" hangingPunct="1">
              <a:buFont typeface="Arial" charset="0"/>
              <a:buNone/>
            </a:pPr>
            <a:r>
              <a:rPr lang="en-US" sz="2800" dirty="0" smtClean="0"/>
              <a:t>-12,000 new cases each year in the United States</a:t>
            </a:r>
          </a:p>
          <a:p>
            <a:pPr eaLnBrk="1" hangingPunct="1">
              <a:buFont typeface="Arial" charset="0"/>
              <a:buNone/>
            </a:pPr>
            <a:endParaRPr lang="en-US" sz="2800" dirty="0" smtClean="0"/>
          </a:p>
          <a:p>
            <a:pPr eaLnBrk="1" hangingPunct="1">
              <a:buFont typeface="Arial" charset="0"/>
              <a:buNone/>
            </a:pPr>
            <a:r>
              <a:rPr lang="en-US" sz="2800" dirty="0" smtClean="0"/>
              <a:t>-Average age of a SCI patient is 39.5 years</a:t>
            </a:r>
          </a:p>
          <a:p>
            <a:pPr eaLnBrk="1" hangingPunct="1">
              <a:buFont typeface="Arial" charset="0"/>
              <a:buNone/>
            </a:pPr>
            <a:endParaRPr lang="en-US" sz="2800" dirty="0" smtClean="0"/>
          </a:p>
          <a:p>
            <a:pPr eaLnBrk="1" hangingPunct="1">
              <a:buFont typeface="Arial" charset="0"/>
              <a:buNone/>
            </a:pPr>
            <a:r>
              <a:rPr lang="en-US" sz="2800" dirty="0" smtClean="0"/>
              <a:t>-77.8% of SCI are in males</a:t>
            </a:r>
          </a:p>
          <a:p>
            <a:pPr eaLnBrk="1" hangingPunct="1">
              <a:buFont typeface="Arial" charset="0"/>
              <a:buNone/>
            </a:pPr>
            <a:endParaRPr lang="en-US" sz="1100" dirty="0" smtClean="0"/>
          </a:p>
          <a:p>
            <a:pPr eaLnBrk="1" hangingPunct="1">
              <a:buFont typeface="Arial" charset="0"/>
              <a:buNone/>
            </a:pPr>
            <a:endParaRPr lang="en-US" sz="1400" dirty="0" smtClean="0"/>
          </a:p>
          <a:p>
            <a:pPr eaLnBrk="1" hangingPunct="1">
              <a:buFont typeface="Arial" charset="0"/>
              <a:buNone/>
            </a:pPr>
            <a:endParaRPr lang="en-US" sz="1400" dirty="0" smtClean="0"/>
          </a:p>
          <a:p>
            <a:pPr eaLnBrk="1" hangingPunct="1">
              <a:buFont typeface="Arial" charset="0"/>
              <a:buNone/>
            </a:pPr>
            <a:r>
              <a:rPr lang="en-US" sz="2800" dirty="0" smtClean="0"/>
              <a:t>-Etiology:	</a:t>
            </a:r>
            <a:r>
              <a:rPr lang="en-US" sz="2400" dirty="0" smtClean="0"/>
              <a:t>-42% of SCI were caused from motor 					vehicle crashes</a:t>
            </a:r>
          </a:p>
          <a:p>
            <a:pPr eaLnBrk="1" hangingPunct="1">
              <a:buFont typeface="Arial" charset="0"/>
              <a:buNone/>
            </a:pPr>
            <a:r>
              <a:rPr lang="en-US" sz="2400" dirty="0" smtClean="0"/>
              <a:t>			 -27.1% from falls</a:t>
            </a:r>
          </a:p>
          <a:p>
            <a:pPr eaLnBrk="1" hangingPunct="1">
              <a:buFont typeface="Arial" charset="0"/>
              <a:buNone/>
            </a:pPr>
            <a:r>
              <a:rPr lang="en-US" sz="2400" dirty="0" smtClean="0"/>
              <a:t>			 -15.3 from gun shot . </a:t>
            </a:r>
            <a:endParaRPr lang="en-US" sz="2400" dirty="0" smtClean="0"/>
          </a:p>
          <a:p>
            <a:pPr eaLnBrk="1" hangingPunct="1">
              <a:buFont typeface="Arial" charset="0"/>
              <a:buNone/>
            </a:pPr>
            <a:endParaRPr lang="en-US" sz="2400" dirty="0" smtClean="0"/>
          </a:p>
          <a:p>
            <a:pPr eaLnBrk="1" hangingPunct="1">
              <a:buFont typeface="Arial" charset="0"/>
              <a:buNone/>
            </a:pPr>
            <a:r>
              <a:rPr lang="en-US" sz="1600" dirty="0" smtClean="0"/>
              <a:t>*Data collected 2005, Nat’l SCI Statistical Center, copyright  1998-2008</a:t>
            </a:r>
          </a:p>
          <a:p>
            <a:pPr eaLnBrk="1" hangingPunct="1">
              <a:buFont typeface="Arial" charset="0"/>
              <a:buNone/>
            </a:pPr>
            <a:endParaRPr lang="en-US" sz="2800" dirty="0" smtClean="0"/>
          </a:p>
          <a:p>
            <a:pPr eaLnBrk="1" hangingPunct="1">
              <a:buFont typeface="Arial" charset="0"/>
              <a:buNone/>
            </a:pPr>
            <a:endParaRPr lang="en-US" sz="2800" dirty="0" smtClean="0"/>
          </a:p>
        </p:txBody>
      </p:sp>
      <p:pic>
        <p:nvPicPr>
          <p:cNvPr id="4" name="Picture 3" descr="sci image.jpg"/>
          <p:cNvPicPr>
            <a:picLocks noChangeAspect="1"/>
          </p:cNvPicPr>
          <p:nvPr/>
        </p:nvPicPr>
        <p:blipFill>
          <a:blip r:embed="rId3"/>
          <a:stretch>
            <a:fillRect/>
          </a:stretch>
        </p:blipFill>
        <p:spPr>
          <a:xfrm>
            <a:off x="6324600" y="1600200"/>
            <a:ext cx="2219325" cy="2210689"/>
          </a:xfrm>
          <a:prstGeom prst="rect">
            <a:avLst/>
          </a:prstGeom>
        </p:spPr>
      </p:pic>
      <p:cxnSp>
        <p:nvCxnSpPr>
          <p:cNvPr id="6" name="Straight Arrow Connector 5"/>
          <p:cNvCxnSpPr/>
          <p:nvPr/>
        </p:nvCxnSpPr>
        <p:spPr>
          <a:xfrm rot="5400000" flipH="1" flipV="1">
            <a:off x="7581900" y="3086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3810000"/>
            <a:ext cx="2743200" cy="430887"/>
          </a:xfrm>
          <a:prstGeom prst="rect">
            <a:avLst/>
          </a:prstGeom>
          <a:noFill/>
        </p:spPr>
        <p:txBody>
          <a:bodyPr wrap="square" rtlCol="0">
            <a:spAutoFit/>
          </a:bodyPr>
          <a:lstStyle/>
          <a:p>
            <a:r>
              <a:rPr lang="en-US" sz="1100" dirty="0" smtClean="0"/>
              <a:t>*Image of SCI  © 2008</a:t>
            </a:r>
          </a:p>
          <a:p>
            <a:r>
              <a:rPr lang="en-US" sz="1100" dirty="0" smtClean="0"/>
              <a:t>http://www. justicedeserved.com</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rtlCol="0">
            <a:normAutofit fontScale="90000"/>
          </a:bodyPr>
          <a:lstStyle/>
          <a:p>
            <a:pPr eaLnBrk="1" fontAlgn="auto" hangingPunct="1">
              <a:spcAft>
                <a:spcPts val="0"/>
              </a:spcAft>
              <a:defRPr/>
            </a:pPr>
            <a:r>
              <a:rPr lang="en-US" b="1" dirty="0" smtClean="0"/>
              <a:t>What is a spinal cord injury?</a:t>
            </a:r>
            <a:r>
              <a:rPr lang="en-US" dirty="0" smtClean="0"/>
              <a:t/>
            </a:r>
            <a:br>
              <a:rPr lang="en-US" dirty="0" smtClean="0"/>
            </a:br>
            <a:endParaRPr lang="en-US" b="1" dirty="0"/>
          </a:p>
        </p:txBody>
      </p:sp>
      <p:sp>
        <p:nvSpPr>
          <p:cNvPr id="19458" name="Content Placeholder 2"/>
          <p:cNvSpPr>
            <a:spLocks noGrp="1"/>
          </p:cNvSpPr>
          <p:nvPr>
            <p:ph idx="1"/>
          </p:nvPr>
        </p:nvSpPr>
        <p:spPr>
          <a:xfrm>
            <a:off x="457200" y="1600200"/>
            <a:ext cx="8229600" cy="5105400"/>
          </a:xfrm>
        </p:spPr>
        <p:txBody>
          <a:bodyPr/>
          <a:lstStyle/>
          <a:p>
            <a:pPr algn="ctr" eaLnBrk="1" hangingPunct="1">
              <a:lnSpc>
                <a:spcPct val="90000"/>
              </a:lnSpc>
              <a:buFont typeface="Arial" charset="0"/>
              <a:buNone/>
            </a:pPr>
            <a:r>
              <a:rPr lang="en-US" sz="2600" dirty="0" smtClean="0"/>
              <a:t>	A traumatic lesion on the spinal cord, which results in a series of motor function and sensory impairment.  </a:t>
            </a:r>
          </a:p>
          <a:p>
            <a:pPr eaLnBrk="1" hangingPunct="1">
              <a:lnSpc>
                <a:spcPct val="90000"/>
              </a:lnSpc>
              <a:buFont typeface="Arial" charset="0"/>
              <a:buNone/>
            </a:pPr>
            <a:endParaRPr lang="en-US" sz="1900" dirty="0" smtClean="0"/>
          </a:p>
          <a:p>
            <a:pPr eaLnBrk="1" hangingPunct="1">
              <a:lnSpc>
                <a:spcPct val="90000"/>
              </a:lnSpc>
              <a:buFont typeface="Arial" charset="0"/>
              <a:buNone/>
            </a:pPr>
            <a:endParaRPr lang="en-US" sz="1900" dirty="0" smtClean="0"/>
          </a:p>
          <a:p>
            <a:pPr eaLnBrk="1" hangingPunct="1">
              <a:lnSpc>
                <a:spcPct val="90000"/>
              </a:lnSpc>
              <a:buFont typeface="Arial" charset="0"/>
              <a:buNone/>
            </a:pPr>
            <a:r>
              <a:rPr lang="en-US" sz="2600" dirty="0" smtClean="0"/>
              <a:t>Two types of injury:</a:t>
            </a:r>
          </a:p>
          <a:p>
            <a:pPr eaLnBrk="1" hangingPunct="1">
              <a:lnSpc>
                <a:spcPct val="90000"/>
              </a:lnSpc>
              <a:buFont typeface="Arial" charset="0"/>
              <a:buNone/>
            </a:pPr>
            <a:endParaRPr lang="en-US" sz="2600" dirty="0" smtClean="0"/>
          </a:p>
          <a:p>
            <a:pPr eaLnBrk="1" hangingPunct="1">
              <a:lnSpc>
                <a:spcPct val="90000"/>
              </a:lnSpc>
              <a:buFont typeface="Arial" charset="0"/>
              <a:buNone/>
            </a:pPr>
            <a:r>
              <a:rPr lang="en-US" sz="2600" dirty="0" smtClean="0"/>
              <a:t>-Incomplete</a:t>
            </a:r>
          </a:p>
          <a:p>
            <a:pPr eaLnBrk="1" hangingPunct="1">
              <a:lnSpc>
                <a:spcPct val="90000"/>
              </a:lnSpc>
              <a:buFont typeface="Arial" charset="0"/>
              <a:buNone/>
            </a:pPr>
            <a:endParaRPr lang="en-US" sz="2600" dirty="0" smtClean="0"/>
          </a:p>
          <a:p>
            <a:pPr eaLnBrk="1" hangingPunct="1">
              <a:lnSpc>
                <a:spcPct val="90000"/>
              </a:lnSpc>
              <a:buFont typeface="Arial" charset="0"/>
              <a:buNone/>
            </a:pPr>
            <a:r>
              <a:rPr lang="en-US" sz="2600" dirty="0" smtClean="0"/>
              <a:t>-Complete</a:t>
            </a:r>
          </a:p>
          <a:p>
            <a:pPr eaLnBrk="1" hangingPunct="1">
              <a:lnSpc>
                <a:spcPct val="90000"/>
              </a:lnSpc>
              <a:buFont typeface="Arial" charset="0"/>
              <a:buNone/>
            </a:pPr>
            <a:endParaRPr lang="en-US" sz="2600" dirty="0" smtClean="0"/>
          </a:p>
          <a:p>
            <a:pPr eaLnBrk="1" hangingPunct="1">
              <a:lnSpc>
                <a:spcPct val="90000"/>
              </a:lnSpc>
              <a:buFont typeface="Arial" charset="0"/>
              <a:buNone/>
            </a:pPr>
            <a:endParaRPr lang="en-US" sz="2600" dirty="0" smtClean="0"/>
          </a:p>
          <a:p>
            <a:pPr eaLnBrk="1" hangingPunct="1">
              <a:lnSpc>
                <a:spcPct val="90000"/>
              </a:lnSpc>
              <a:buFont typeface="Arial" charset="0"/>
              <a:buNone/>
            </a:pPr>
            <a:endParaRPr lang="en-US" sz="1300" dirty="0" smtClean="0"/>
          </a:p>
          <a:p>
            <a:pPr eaLnBrk="1" hangingPunct="1">
              <a:lnSpc>
                <a:spcPct val="90000"/>
              </a:lnSpc>
              <a:buFont typeface="Arial" charset="0"/>
              <a:buNone/>
            </a:pPr>
            <a:r>
              <a:rPr lang="en-US" sz="1300" dirty="0" smtClean="0"/>
              <a:t>						*Cedars-Sinai Health Systems, </a:t>
            </a:r>
            <a:r>
              <a:rPr lang="en-US" sz="1300" dirty="0" smtClean="0"/>
              <a:t>© 2000-0009</a:t>
            </a:r>
            <a:endParaRPr lang="en-US" sz="1300" dirty="0" smtClean="0"/>
          </a:p>
        </p:txBody>
      </p:sp>
      <p:pic>
        <p:nvPicPr>
          <p:cNvPr id="19459" name="Picture 3" descr="spinal cord pic.jpg"/>
          <p:cNvPicPr>
            <a:picLocks noChangeAspect="1"/>
          </p:cNvPicPr>
          <p:nvPr/>
        </p:nvPicPr>
        <p:blipFill>
          <a:blip r:embed="rId3"/>
          <a:srcRect/>
          <a:stretch>
            <a:fillRect/>
          </a:stretch>
        </p:blipFill>
        <p:spPr bwMode="auto">
          <a:xfrm>
            <a:off x="5105400" y="2971800"/>
            <a:ext cx="24606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a:solidFill>
            <a:schemeClr val="accent5">
              <a:lumMod val="60000"/>
              <a:lumOff val="40000"/>
            </a:schemeClr>
          </a:solidFill>
        </p:spPr>
        <p:txBody>
          <a:bodyPr rtlCol="0">
            <a:normAutofit/>
          </a:bodyPr>
          <a:lstStyle/>
          <a:p>
            <a:pPr eaLnBrk="1" fontAlgn="auto" hangingPunct="1">
              <a:spcAft>
                <a:spcPts val="0"/>
              </a:spcAft>
              <a:defRPr/>
            </a:pPr>
            <a:r>
              <a:rPr lang="en-US" b="1" dirty="0" smtClean="0"/>
              <a:t>SCI </a:t>
            </a:r>
            <a:r>
              <a:rPr lang="en-US" b="1" dirty="0" smtClean="0"/>
              <a:t>Recovery</a:t>
            </a:r>
            <a:endParaRPr lang="en-US" dirty="0"/>
          </a:p>
        </p:txBody>
      </p:sp>
      <p:sp>
        <p:nvSpPr>
          <p:cNvPr id="3" name="Content Placeholder 2"/>
          <p:cNvSpPr>
            <a:spLocks noGrp="1"/>
          </p:cNvSpPr>
          <p:nvPr>
            <p:ph idx="1"/>
          </p:nvPr>
        </p:nvSpPr>
        <p:spPr>
          <a:xfrm>
            <a:off x="457200" y="838200"/>
            <a:ext cx="8229600" cy="5867400"/>
          </a:xfrm>
        </p:spPr>
        <p:txBody>
          <a:bodyPr rtlCol="0">
            <a:normAutofit fontScale="62500" lnSpcReduction="20000"/>
          </a:bodyPr>
          <a:lstStyle/>
          <a:p>
            <a:pPr eaLnBrk="1" fontAlgn="auto" hangingPunct="1">
              <a:spcAft>
                <a:spcPts val="0"/>
              </a:spcAft>
              <a:buFont typeface="Arial" pitchFamily="34" charset="0"/>
              <a:buNone/>
              <a:defRPr/>
            </a:pPr>
            <a:endParaRPr lang="en-US" sz="2900" dirty="0" smtClean="0"/>
          </a:p>
          <a:p>
            <a:pPr eaLnBrk="1" fontAlgn="auto" hangingPunct="1">
              <a:spcAft>
                <a:spcPts val="0"/>
              </a:spcAft>
              <a:buFont typeface="Arial" pitchFamily="34" charset="0"/>
              <a:buNone/>
              <a:defRPr/>
            </a:pPr>
            <a:r>
              <a:rPr lang="en-US" sz="2900" dirty="0" smtClean="0"/>
              <a:t>∙ </a:t>
            </a:r>
            <a:r>
              <a:rPr lang="en-US" dirty="0" smtClean="0"/>
              <a:t>No cure at this time, but research* in animal models and humans show that rehabilitation therapies can help improve sensation and </a:t>
            </a:r>
            <a:r>
              <a:rPr lang="en-US" dirty="0" smtClean="0"/>
              <a:t>motor functionality</a:t>
            </a:r>
            <a:endParaRPr lang="en-US" dirty="0" smtClean="0"/>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1200" dirty="0" smtClean="0"/>
              <a:t>		</a:t>
            </a:r>
          </a:p>
          <a:p>
            <a:pPr eaLnBrk="1" fontAlgn="auto" hangingPunct="1">
              <a:spcAft>
                <a:spcPts val="0"/>
              </a:spcAft>
              <a:buFont typeface="Arial" pitchFamily="34" charset="0"/>
              <a:buNone/>
              <a:defRPr/>
            </a:pPr>
            <a:r>
              <a:rPr lang="en-US" sz="1200" dirty="0" smtClean="0"/>
              <a:t>			</a:t>
            </a:r>
          </a:p>
          <a:p>
            <a:pPr eaLnBrk="1" fontAlgn="auto" hangingPunct="1">
              <a:spcAft>
                <a:spcPts val="0"/>
              </a:spcAft>
              <a:buFont typeface="Arial" pitchFamily="34" charset="0"/>
              <a:buNone/>
              <a:defRPr/>
            </a:pPr>
            <a:endParaRPr lang="en-US" sz="1200" dirty="0" smtClean="0"/>
          </a:p>
          <a:p>
            <a:pPr eaLnBrk="1" fontAlgn="auto" hangingPunct="1">
              <a:spcAft>
                <a:spcPts val="0"/>
              </a:spcAft>
              <a:buFont typeface="Arial" pitchFamily="34" charset="0"/>
              <a:buNone/>
              <a:defRPr/>
            </a:pPr>
            <a:r>
              <a:rPr lang="en-US" sz="1200" dirty="0" smtClean="0"/>
              <a:t>			</a:t>
            </a:r>
          </a:p>
          <a:p>
            <a:pPr eaLnBrk="1" fontAlgn="auto" hangingPunct="1">
              <a:spcAft>
                <a:spcPts val="0"/>
              </a:spcAft>
              <a:buFont typeface="Arial" pitchFamily="34" charset="0"/>
              <a:buNone/>
              <a:defRPr/>
            </a:pPr>
            <a:endParaRPr lang="en-US" sz="1200" dirty="0" smtClean="0"/>
          </a:p>
          <a:p>
            <a:pPr eaLnBrk="1" fontAlgn="auto" hangingPunct="1">
              <a:spcAft>
                <a:spcPts val="0"/>
              </a:spcAft>
              <a:buFont typeface="Arial" pitchFamily="34" charset="0"/>
              <a:buNone/>
              <a:defRPr/>
            </a:pPr>
            <a:r>
              <a:rPr lang="en-US" sz="1200" dirty="0" smtClean="0"/>
              <a:t>				*Hope Network Rehabilitation </a:t>
            </a:r>
            <a:r>
              <a:rPr lang="en-US" sz="1200" dirty="0" smtClean="0"/>
              <a:t>Services </a:t>
            </a:r>
            <a:endParaRPr lang="en-US" sz="1200" dirty="0" smtClean="0"/>
          </a:p>
          <a:p>
            <a:pPr eaLnBrk="1" fontAlgn="auto" hangingPunct="1">
              <a:spcAft>
                <a:spcPts val="0"/>
              </a:spcAft>
              <a:buFont typeface="Arial" pitchFamily="34" charset="0"/>
              <a:buNone/>
              <a:defRPr/>
            </a:pPr>
            <a:endParaRPr lang="en-US" sz="1200" dirty="0" smtClean="0"/>
          </a:p>
          <a:p>
            <a:pPr eaLnBrk="1" fontAlgn="auto" hangingPunct="1">
              <a:spcAft>
                <a:spcPts val="0"/>
              </a:spcAft>
              <a:buFont typeface="Arial" pitchFamily="34" charset="0"/>
              <a:buNone/>
              <a:defRPr/>
            </a:pPr>
            <a:endParaRPr lang="en-US" sz="3400" dirty="0" smtClean="0"/>
          </a:p>
          <a:p>
            <a:pPr eaLnBrk="1" fontAlgn="auto" hangingPunct="1">
              <a:spcAft>
                <a:spcPts val="0"/>
              </a:spcAft>
              <a:buFont typeface="Arial" pitchFamily="34" charset="0"/>
              <a:buNone/>
              <a:defRPr/>
            </a:pPr>
            <a:endParaRPr lang="en-US" sz="3400" dirty="0" smtClean="0"/>
          </a:p>
          <a:p>
            <a:pPr eaLnBrk="1" fontAlgn="auto" hangingPunct="1">
              <a:spcAft>
                <a:spcPts val="0"/>
              </a:spcAft>
              <a:buFont typeface="Arial" pitchFamily="34" charset="0"/>
              <a:buNone/>
              <a:defRPr/>
            </a:pPr>
            <a:r>
              <a:rPr lang="en-US" sz="3400" dirty="0" smtClean="0"/>
              <a:t>In this particular study, rodent models are used to measure the effectiveness of Treadmill Training (TT) and Functional Neuromuscular Stimulation (FNS) on gait</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r>
              <a:rPr lang="en-US" sz="2100" dirty="0" smtClean="0"/>
              <a:t>*James V. </a:t>
            </a:r>
            <a:r>
              <a:rPr lang="en-US" sz="2100" dirty="0" err="1" smtClean="0"/>
              <a:t>Lynskey</a:t>
            </a:r>
            <a:r>
              <a:rPr lang="en-US" sz="2100" dirty="0" smtClean="0"/>
              <a:t>, PhD, PT, Adam Belanger, MS, </a:t>
            </a:r>
            <a:r>
              <a:rPr lang="en-US" sz="2100" dirty="0" err="1" smtClean="0"/>
              <a:t>Ranu</a:t>
            </a:r>
            <a:r>
              <a:rPr lang="en-US" sz="2100" dirty="0" smtClean="0"/>
              <a:t> Jung, PhD.  “Activity-dependent plasticity in spinal cord injury.”  </a:t>
            </a:r>
            <a:r>
              <a:rPr lang="en-US" sz="2100" u="sng" dirty="0" smtClean="0"/>
              <a:t>Journal of Rehabilitation Research and Development</a:t>
            </a:r>
            <a:r>
              <a:rPr lang="en-US" sz="2100" dirty="0" smtClean="0"/>
              <a:t>, </a:t>
            </a:r>
            <a:r>
              <a:rPr lang="en-US" sz="2100" dirty="0" err="1" smtClean="0"/>
              <a:t>Vol</a:t>
            </a:r>
            <a:r>
              <a:rPr lang="en-US" sz="2100" dirty="0" smtClean="0"/>
              <a:t> 45: 2008.  </a:t>
            </a:r>
            <a:endParaRPr lang="en-US" sz="2100" dirty="0"/>
          </a:p>
        </p:txBody>
      </p:sp>
      <p:pic>
        <p:nvPicPr>
          <p:cNvPr id="21507" name="Picture 3" descr="training.jpg"/>
          <p:cNvPicPr>
            <a:picLocks noChangeAspect="1"/>
          </p:cNvPicPr>
          <p:nvPr/>
        </p:nvPicPr>
        <p:blipFill>
          <a:blip r:embed="rId3"/>
          <a:srcRect/>
          <a:stretch>
            <a:fillRect/>
          </a:stretch>
        </p:blipFill>
        <p:spPr bwMode="auto">
          <a:xfrm>
            <a:off x="2514600" y="1981200"/>
            <a:ext cx="4191000"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838200"/>
          </a:xfrm>
          <a:solidFill>
            <a:schemeClr val="accent5">
              <a:lumMod val="60000"/>
              <a:lumOff val="40000"/>
            </a:schemeClr>
          </a:solidFill>
        </p:spPr>
        <p:txBody>
          <a:bodyPr/>
          <a:lstStyle/>
          <a:p>
            <a:pPr eaLnBrk="1" hangingPunct="1"/>
            <a:r>
              <a:rPr lang="en-US" sz="3200" b="1" dirty="0" smtClean="0"/>
              <a:t>Methods of Rehabilitation </a:t>
            </a:r>
          </a:p>
        </p:txBody>
      </p:sp>
      <p:sp>
        <p:nvSpPr>
          <p:cNvPr id="23554" name="Content Placeholder 2"/>
          <p:cNvSpPr>
            <a:spLocks noGrp="1"/>
          </p:cNvSpPr>
          <p:nvPr>
            <p:ph idx="1"/>
          </p:nvPr>
        </p:nvSpPr>
        <p:spPr>
          <a:xfrm>
            <a:off x="457200" y="990600"/>
            <a:ext cx="8229600" cy="5867400"/>
          </a:xfrm>
        </p:spPr>
        <p:txBody>
          <a:bodyPr/>
          <a:lstStyle/>
          <a:p>
            <a:pPr eaLnBrk="1" hangingPunct="1"/>
            <a:r>
              <a:rPr lang="en-US" sz="2400" smtClean="0"/>
              <a:t>FNS (Functional Neuromuscular Stimulation)</a:t>
            </a:r>
          </a:p>
          <a:p>
            <a:pPr eaLnBrk="1" hangingPunct="1">
              <a:buFont typeface="Arial" charset="0"/>
              <a:buNone/>
            </a:pPr>
            <a:r>
              <a:rPr lang="en-US" sz="2400" smtClean="0"/>
              <a:t>  </a:t>
            </a:r>
            <a:r>
              <a:rPr lang="en-US" sz="2000" smtClean="0"/>
              <a:t>-Electrical stimulation of nerves using intramuscular electrode implantation</a:t>
            </a:r>
          </a:p>
          <a:p>
            <a:pPr eaLnBrk="1" hangingPunct="1"/>
            <a:endParaRPr lang="en-US" sz="2400" smtClean="0"/>
          </a:p>
          <a:p>
            <a:pPr eaLnBrk="1" hangingPunct="1">
              <a:buFont typeface="Arial" charset="0"/>
              <a:buNone/>
            </a:pPr>
            <a:endParaRPr lang="en-US" sz="2400" smtClean="0"/>
          </a:p>
          <a:p>
            <a:pPr eaLnBrk="1" hangingPunct="1"/>
            <a:endParaRPr lang="en-US" sz="2400" smtClean="0"/>
          </a:p>
          <a:p>
            <a:pPr eaLnBrk="1" hangingPunct="1"/>
            <a:endParaRPr lang="en-US" sz="2800" smtClean="0"/>
          </a:p>
          <a:p>
            <a:pPr eaLnBrk="1" hangingPunct="1"/>
            <a:r>
              <a:rPr lang="en-US" sz="2400" smtClean="0"/>
              <a:t>TT (Treadmill Training)</a:t>
            </a:r>
          </a:p>
          <a:p>
            <a:pPr eaLnBrk="1" hangingPunct="1">
              <a:buFont typeface="Arial" charset="0"/>
              <a:buNone/>
            </a:pPr>
            <a:r>
              <a:rPr lang="en-US" sz="2000" smtClean="0"/>
              <a:t>	- Rodent models run on treadmill</a:t>
            </a:r>
          </a:p>
          <a:p>
            <a:pPr eaLnBrk="1" hangingPunct="1">
              <a:buFont typeface="Arial" charset="0"/>
              <a:buNone/>
            </a:pPr>
            <a:endParaRPr lang="en-US" sz="2800" smtClean="0"/>
          </a:p>
        </p:txBody>
      </p:sp>
      <p:pic>
        <p:nvPicPr>
          <p:cNvPr id="23555" name="Picture 3" descr="ANS Lab 2009 004.jpg"/>
          <p:cNvPicPr>
            <a:picLocks noChangeAspect="1"/>
          </p:cNvPicPr>
          <p:nvPr/>
        </p:nvPicPr>
        <p:blipFill>
          <a:blip r:embed="rId3"/>
          <a:srcRect/>
          <a:stretch>
            <a:fillRect/>
          </a:stretch>
        </p:blipFill>
        <p:spPr bwMode="auto">
          <a:xfrm>
            <a:off x="2819400" y="1828800"/>
            <a:ext cx="3429000" cy="1905000"/>
          </a:xfrm>
          <a:prstGeom prst="rect">
            <a:avLst/>
          </a:prstGeom>
          <a:noFill/>
          <a:ln w="9525">
            <a:noFill/>
            <a:miter lim="800000"/>
            <a:headEnd/>
            <a:tailEnd/>
          </a:ln>
        </p:spPr>
      </p:pic>
      <p:pic>
        <p:nvPicPr>
          <p:cNvPr id="23556" name="Picture 4" descr="ANS Lab 2009 008.jpg"/>
          <p:cNvPicPr>
            <a:picLocks noChangeAspect="1"/>
          </p:cNvPicPr>
          <p:nvPr/>
        </p:nvPicPr>
        <p:blipFill>
          <a:blip r:embed="rId4"/>
          <a:srcRect/>
          <a:stretch>
            <a:fillRect/>
          </a:stretch>
        </p:blipFill>
        <p:spPr bwMode="auto">
          <a:xfrm>
            <a:off x="2819400" y="4572000"/>
            <a:ext cx="3429000" cy="2133600"/>
          </a:xfrm>
          <a:prstGeom prst="rect">
            <a:avLst/>
          </a:prstGeom>
          <a:noFill/>
          <a:ln w="9525">
            <a:noFill/>
            <a:miter lim="800000"/>
            <a:headEnd/>
            <a:tailEnd/>
          </a:ln>
        </p:spPr>
      </p:pic>
      <p:cxnSp>
        <p:nvCxnSpPr>
          <p:cNvPr id="9" name="Straight Arrow Connector 8"/>
          <p:cNvCxnSpPr/>
          <p:nvPr/>
        </p:nvCxnSpPr>
        <p:spPr>
          <a:xfrm flipV="1">
            <a:off x="2209800" y="2209800"/>
            <a:ext cx="2193925" cy="762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9"/>
          <p:cNvSpPr txBox="1">
            <a:spLocks noChangeArrowheads="1"/>
          </p:cNvSpPr>
          <p:nvPr/>
        </p:nvSpPr>
        <p:spPr bwMode="auto">
          <a:xfrm>
            <a:off x="990600" y="2743200"/>
            <a:ext cx="1295400" cy="517525"/>
          </a:xfrm>
          <a:prstGeom prst="rect">
            <a:avLst/>
          </a:prstGeom>
          <a:noFill/>
          <a:ln w="9525">
            <a:noFill/>
            <a:miter lim="800000"/>
            <a:headEnd/>
            <a:tailEnd/>
          </a:ln>
        </p:spPr>
        <p:txBody>
          <a:bodyPr>
            <a:spAutoFit/>
          </a:bodyPr>
          <a:lstStyle/>
          <a:p>
            <a:r>
              <a:rPr lang="en-US" sz="1400">
                <a:latin typeface="Calibri" pitchFamily="34" charset="0"/>
              </a:rPr>
              <a:t>Rodent placed here</a:t>
            </a:r>
          </a:p>
        </p:txBody>
      </p:sp>
      <p:cxnSp>
        <p:nvCxnSpPr>
          <p:cNvPr id="12" name="Straight Arrow Connector 11"/>
          <p:cNvCxnSpPr/>
          <p:nvPr/>
        </p:nvCxnSpPr>
        <p:spPr>
          <a:xfrm rot="10800000">
            <a:off x="4587875" y="5486400"/>
            <a:ext cx="2193925"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12"/>
          <p:cNvSpPr txBox="1">
            <a:spLocks noChangeArrowheads="1"/>
          </p:cNvSpPr>
          <p:nvPr/>
        </p:nvSpPr>
        <p:spPr bwMode="auto">
          <a:xfrm>
            <a:off x="6781800" y="5562600"/>
            <a:ext cx="1295400" cy="523875"/>
          </a:xfrm>
          <a:prstGeom prst="rect">
            <a:avLst/>
          </a:prstGeom>
          <a:noFill/>
          <a:ln w="9525">
            <a:noFill/>
            <a:miter lim="800000"/>
            <a:headEnd/>
            <a:tailEnd/>
          </a:ln>
        </p:spPr>
        <p:txBody>
          <a:bodyPr>
            <a:spAutoFit/>
          </a:bodyPr>
          <a:lstStyle/>
          <a:p>
            <a:r>
              <a:rPr lang="en-US" sz="1400">
                <a:latin typeface="Calibri" pitchFamily="34" charset="0"/>
              </a:rPr>
              <a:t>Rodent Model runs here</a:t>
            </a:r>
          </a:p>
        </p:txBody>
      </p:sp>
      <p:cxnSp>
        <p:nvCxnSpPr>
          <p:cNvPr id="15" name="Straight Arrow Connector 14"/>
          <p:cNvCxnSpPr/>
          <p:nvPr/>
        </p:nvCxnSpPr>
        <p:spPr>
          <a:xfrm rot="10800000" flipV="1">
            <a:off x="5486400" y="2971800"/>
            <a:ext cx="9906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2" name="TextBox 19"/>
          <p:cNvSpPr txBox="1">
            <a:spLocks noChangeArrowheads="1"/>
          </p:cNvSpPr>
          <p:nvPr/>
        </p:nvSpPr>
        <p:spPr bwMode="auto">
          <a:xfrm>
            <a:off x="6477000" y="2667000"/>
            <a:ext cx="1828800" cy="738188"/>
          </a:xfrm>
          <a:prstGeom prst="rect">
            <a:avLst/>
          </a:prstGeom>
          <a:noFill/>
          <a:ln w="9525">
            <a:noFill/>
            <a:miter lim="800000"/>
            <a:headEnd/>
            <a:tailEnd/>
          </a:ln>
        </p:spPr>
        <p:txBody>
          <a:bodyPr>
            <a:spAutoFit/>
          </a:bodyPr>
          <a:lstStyle/>
          <a:p>
            <a:r>
              <a:rPr lang="en-US" sz="1400">
                <a:latin typeface="Calibri" pitchFamily="34" charset="0"/>
              </a:rPr>
              <a:t>Source of electrical current, connected to head connector on rat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228600"/>
            <a:ext cx="8229600" cy="762000"/>
          </a:xfrm>
          <a:solidFill>
            <a:schemeClr val="accent5">
              <a:lumMod val="60000"/>
              <a:lumOff val="40000"/>
            </a:schemeClr>
          </a:solidFill>
        </p:spPr>
        <p:txBody>
          <a:bodyPr/>
          <a:lstStyle/>
          <a:p>
            <a:pPr eaLnBrk="1" hangingPunct="1"/>
            <a:r>
              <a:rPr lang="en-US" sz="3600" b="1" dirty="0" smtClean="0"/>
              <a:t>Methods of Assessment</a:t>
            </a:r>
          </a:p>
        </p:txBody>
      </p:sp>
      <p:sp>
        <p:nvSpPr>
          <p:cNvPr id="25602" name="Text Placeholder 4"/>
          <p:cNvSpPr>
            <a:spLocks noGrp="1"/>
          </p:cNvSpPr>
          <p:nvPr>
            <p:ph type="body" idx="1"/>
          </p:nvPr>
        </p:nvSpPr>
        <p:spPr>
          <a:xfrm>
            <a:off x="457200" y="2057400"/>
            <a:ext cx="4040188" cy="533400"/>
          </a:xfrm>
        </p:spPr>
        <p:txBody>
          <a:bodyPr/>
          <a:lstStyle/>
          <a:p>
            <a:pPr algn="ctr" eaLnBrk="1" hangingPunct="1"/>
            <a:r>
              <a:rPr lang="en-US" b="0" smtClean="0"/>
              <a:t>Horizontal Ladder</a:t>
            </a:r>
          </a:p>
        </p:txBody>
      </p:sp>
      <p:sp>
        <p:nvSpPr>
          <p:cNvPr id="25603" name="Content Placeholder 5"/>
          <p:cNvSpPr>
            <a:spLocks noGrp="1"/>
          </p:cNvSpPr>
          <p:nvPr>
            <p:ph sz="half" idx="2"/>
          </p:nvPr>
        </p:nvSpPr>
        <p:spPr>
          <a:xfrm>
            <a:off x="531813" y="2590800"/>
            <a:ext cx="4040187" cy="4103688"/>
          </a:xfrm>
        </p:spPr>
        <p:txBody>
          <a:bodyPr/>
          <a:lstStyle/>
          <a:p>
            <a:pPr algn="ctr" eaLnBrk="1" hangingPunct="1">
              <a:buFont typeface="Arial" charset="0"/>
              <a:buNone/>
            </a:pPr>
            <a:r>
              <a:rPr lang="en-US" sz="1800" smtClean="0"/>
              <a:t>Measures rodents sensorimotor ability, walks across ladder rungs</a:t>
            </a:r>
          </a:p>
          <a:p>
            <a:pPr eaLnBrk="1" hangingPunct="1"/>
            <a:endParaRPr lang="en-US" sz="1800" smtClean="0"/>
          </a:p>
        </p:txBody>
      </p:sp>
      <p:sp>
        <p:nvSpPr>
          <p:cNvPr id="25604" name="Text Placeholder 6"/>
          <p:cNvSpPr>
            <a:spLocks noGrp="1"/>
          </p:cNvSpPr>
          <p:nvPr>
            <p:ph type="body" sz="quarter" idx="3"/>
          </p:nvPr>
        </p:nvSpPr>
        <p:spPr>
          <a:xfrm>
            <a:off x="4724400" y="1905000"/>
            <a:ext cx="4041775" cy="639763"/>
          </a:xfrm>
        </p:spPr>
        <p:txBody>
          <a:bodyPr/>
          <a:lstStyle/>
          <a:p>
            <a:pPr algn="ctr" eaLnBrk="1" hangingPunct="1"/>
            <a:r>
              <a:rPr lang="en-US" b="0" smtClean="0"/>
              <a:t>3D Kinematics</a:t>
            </a:r>
          </a:p>
        </p:txBody>
      </p:sp>
      <p:pic>
        <p:nvPicPr>
          <p:cNvPr id="25605" name="Content Placeholder 9" descr="ANS Lab 2009 012.jpg"/>
          <p:cNvPicPr>
            <a:picLocks noGrp="1" noChangeAspect="1"/>
          </p:cNvPicPr>
          <p:nvPr>
            <p:ph sz="quarter" idx="4"/>
          </p:nvPr>
        </p:nvPicPr>
        <p:blipFill>
          <a:blip r:embed="rId3"/>
          <a:srcRect/>
          <a:stretch>
            <a:fillRect/>
          </a:stretch>
        </p:blipFill>
        <p:spPr>
          <a:xfrm>
            <a:off x="457200" y="3276600"/>
            <a:ext cx="3736975" cy="2801938"/>
          </a:xfrm>
        </p:spPr>
      </p:pic>
      <p:sp>
        <p:nvSpPr>
          <p:cNvPr id="25606" name="TextBox 8"/>
          <p:cNvSpPr txBox="1">
            <a:spLocks noChangeArrowheads="1"/>
          </p:cNvSpPr>
          <p:nvPr/>
        </p:nvSpPr>
        <p:spPr bwMode="auto">
          <a:xfrm>
            <a:off x="685800" y="838200"/>
            <a:ext cx="8001000" cy="1096963"/>
          </a:xfrm>
          <a:prstGeom prst="rect">
            <a:avLst/>
          </a:prstGeom>
          <a:noFill/>
          <a:ln w="9525">
            <a:noFill/>
            <a:miter lim="800000"/>
            <a:headEnd/>
            <a:tailEnd/>
          </a:ln>
        </p:spPr>
        <p:txBody>
          <a:bodyPr>
            <a:spAutoFit/>
          </a:bodyPr>
          <a:lstStyle/>
          <a:p>
            <a:endParaRPr lang="en-US">
              <a:latin typeface="Calibri" pitchFamily="34" charset="0"/>
            </a:endParaRPr>
          </a:p>
          <a:p>
            <a:pPr algn="ctr"/>
            <a:r>
              <a:rPr lang="en-US" sz="2400">
                <a:latin typeface="Calibri" pitchFamily="34" charset="0"/>
              </a:rPr>
              <a:t>Four methods to measure  effectiveness of the therapies:</a:t>
            </a:r>
          </a:p>
          <a:p>
            <a:endParaRPr lang="en-US" sz="2400">
              <a:latin typeface="Calibri" pitchFamily="34" charset="0"/>
            </a:endParaRPr>
          </a:p>
        </p:txBody>
      </p:sp>
      <p:sp>
        <p:nvSpPr>
          <p:cNvPr id="25607" name="TextBox 10"/>
          <p:cNvSpPr txBox="1">
            <a:spLocks noChangeArrowheads="1"/>
          </p:cNvSpPr>
          <p:nvPr/>
        </p:nvSpPr>
        <p:spPr bwMode="auto">
          <a:xfrm>
            <a:off x="4953000" y="2514600"/>
            <a:ext cx="3886200" cy="1190625"/>
          </a:xfrm>
          <a:prstGeom prst="rect">
            <a:avLst/>
          </a:prstGeom>
          <a:noFill/>
          <a:ln w="9525">
            <a:noFill/>
            <a:miter lim="800000"/>
            <a:headEnd/>
            <a:tailEnd/>
          </a:ln>
        </p:spPr>
        <p:txBody>
          <a:bodyPr>
            <a:spAutoFit/>
          </a:bodyPr>
          <a:lstStyle/>
          <a:p>
            <a:pPr algn="ctr"/>
            <a:r>
              <a:rPr lang="en-US">
                <a:latin typeface="Calibri" pitchFamily="34" charset="0"/>
              </a:rPr>
              <a:t>Uses 4 video cameras to capture the 3D movement of joints</a:t>
            </a:r>
          </a:p>
          <a:p>
            <a:endParaRPr lang="en-US">
              <a:latin typeface="Calibri" pitchFamily="34" charset="0"/>
            </a:endParaRPr>
          </a:p>
          <a:p>
            <a:endParaRPr lang="en-US">
              <a:latin typeface="Calibri" pitchFamily="34" charset="0"/>
            </a:endParaRPr>
          </a:p>
        </p:txBody>
      </p:sp>
      <p:pic>
        <p:nvPicPr>
          <p:cNvPr id="25608" name="Picture 11" descr="ANS Lab 2009 002.jpg"/>
          <p:cNvPicPr>
            <a:picLocks noChangeAspect="1"/>
          </p:cNvPicPr>
          <p:nvPr/>
        </p:nvPicPr>
        <p:blipFill>
          <a:blip r:embed="rId4"/>
          <a:srcRect/>
          <a:stretch>
            <a:fillRect/>
          </a:stretch>
        </p:blipFill>
        <p:spPr bwMode="auto">
          <a:xfrm>
            <a:off x="4876800" y="3200400"/>
            <a:ext cx="3810000" cy="2857500"/>
          </a:xfrm>
          <a:prstGeom prst="rect">
            <a:avLst/>
          </a:prstGeom>
          <a:noFill/>
          <a:ln w="9525">
            <a:noFill/>
            <a:miter lim="800000"/>
            <a:headEnd/>
            <a:tailEnd/>
          </a:ln>
        </p:spPr>
      </p:pic>
      <p:cxnSp>
        <p:nvCxnSpPr>
          <p:cNvPr id="14" name="Straight Arrow Connector 13"/>
          <p:cNvCxnSpPr/>
          <p:nvPr/>
        </p:nvCxnSpPr>
        <p:spPr>
          <a:xfrm>
            <a:off x="1447800" y="4724400"/>
            <a:ext cx="16764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610" name="Straight Arrow Connector 15"/>
          <p:cNvCxnSpPr>
            <a:cxnSpLocks noChangeShapeType="1"/>
          </p:cNvCxnSpPr>
          <p:nvPr/>
        </p:nvCxnSpPr>
        <p:spPr bwMode="auto">
          <a:xfrm flipH="1" flipV="1">
            <a:off x="1447800" y="4724400"/>
            <a:ext cx="1524000" cy="1588"/>
          </a:xfrm>
          <a:prstGeom prst="straightConnector1">
            <a:avLst/>
          </a:prstGeom>
          <a:noFill/>
          <a:ln w="12700" algn="ctr">
            <a:solidFill>
              <a:srgbClr val="FF0000"/>
            </a:solidFill>
            <a:round/>
            <a:headEnd/>
            <a:tailEnd type="arrow" w="med" len="med"/>
          </a:ln>
        </p:spPr>
      </p:cxnSp>
      <p:cxnSp>
        <p:nvCxnSpPr>
          <p:cNvPr id="18" name="Straight Arrow Connector 17"/>
          <p:cNvCxnSpPr/>
          <p:nvPr/>
        </p:nvCxnSpPr>
        <p:spPr>
          <a:xfrm>
            <a:off x="6172200" y="4191000"/>
            <a:ext cx="1828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20"/>
          <p:cNvSpPr txBox="1">
            <a:spLocks noChangeArrowheads="1"/>
          </p:cNvSpPr>
          <p:nvPr/>
        </p:nvSpPr>
        <p:spPr bwMode="auto">
          <a:xfrm>
            <a:off x="1600200" y="4267200"/>
            <a:ext cx="1447800" cy="517525"/>
          </a:xfrm>
          <a:prstGeom prst="rect">
            <a:avLst/>
          </a:prstGeom>
          <a:noFill/>
          <a:ln w="9525">
            <a:noFill/>
            <a:miter lim="800000"/>
            <a:headEnd/>
            <a:tailEnd/>
          </a:ln>
        </p:spPr>
        <p:txBody>
          <a:bodyPr>
            <a:spAutoFit/>
          </a:bodyPr>
          <a:lstStyle/>
          <a:p>
            <a:r>
              <a:rPr lang="en-US" sz="1400">
                <a:latin typeface="Calibri" pitchFamily="34" charset="0"/>
              </a:rPr>
              <a:t>Rat passes both directions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ChangeArrowheads="1"/>
          </p:cNvSpPr>
          <p:nvPr/>
        </p:nvSpPr>
        <p:spPr bwMode="auto">
          <a:xfrm>
            <a:off x="4343400" y="762000"/>
            <a:ext cx="4495800" cy="5257800"/>
          </a:xfrm>
          <a:prstGeom prst="rect">
            <a:avLst/>
          </a:prstGeom>
          <a:solidFill>
            <a:schemeClr val="accent5">
              <a:lumMod val="40000"/>
              <a:lumOff val="60000"/>
            </a:schemeClr>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a:xfrm rot="10800000" flipV="1">
            <a:off x="457200" y="0"/>
            <a:ext cx="8229600" cy="274638"/>
          </a:xfrm>
        </p:spPr>
        <p:txBody>
          <a:bodyPr rtlCol="0">
            <a:normAutofit fontScale="90000"/>
          </a:bodyPr>
          <a:lstStyle/>
          <a:p>
            <a:pPr eaLnBrk="1" fontAlgn="auto" hangingPunct="1">
              <a:spcAft>
                <a:spcPts val="0"/>
              </a:spcAft>
              <a:defRPr/>
            </a:pPr>
            <a:endParaRPr lang="en-US" dirty="0"/>
          </a:p>
        </p:txBody>
      </p:sp>
      <p:sp>
        <p:nvSpPr>
          <p:cNvPr id="27651" name="Text Placeholder 2"/>
          <p:cNvSpPr>
            <a:spLocks noGrp="1"/>
          </p:cNvSpPr>
          <p:nvPr>
            <p:ph type="body" idx="1"/>
          </p:nvPr>
        </p:nvSpPr>
        <p:spPr>
          <a:xfrm>
            <a:off x="304800" y="1066800"/>
            <a:ext cx="4040188" cy="487363"/>
          </a:xfrm>
        </p:spPr>
        <p:txBody>
          <a:bodyPr/>
          <a:lstStyle/>
          <a:p>
            <a:pPr algn="ctr" eaLnBrk="1" hangingPunct="1"/>
            <a:r>
              <a:rPr lang="en-US" sz="2200" b="0" dirty="0" smtClean="0"/>
              <a:t>BBB (Basso, Beattie, </a:t>
            </a:r>
            <a:r>
              <a:rPr lang="en-US" sz="2200" b="0" dirty="0" err="1" smtClean="0"/>
              <a:t>Breshnahan</a:t>
            </a:r>
            <a:r>
              <a:rPr lang="en-US" sz="2200" b="0" dirty="0" smtClean="0"/>
              <a:t> </a:t>
            </a:r>
            <a:r>
              <a:rPr lang="en-US" sz="2200" b="0" dirty="0" err="1" smtClean="0"/>
              <a:t>Locomotor</a:t>
            </a:r>
            <a:r>
              <a:rPr lang="en-US" sz="2200" b="0" dirty="0" smtClean="0"/>
              <a:t> Rating Scale)</a:t>
            </a:r>
          </a:p>
        </p:txBody>
      </p:sp>
      <p:sp>
        <p:nvSpPr>
          <p:cNvPr id="27652" name="Content Placeholder 3"/>
          <p:cNvSpPr>
            <a:spLocks noGrp="1"/>
          </p:cNvSpPr>
          <p:nvPr>
            <p:ph sz="half" idx="2"/>
          </p:nvPr>
        </p:nvSpPr>
        <p:spPr>
          <a:xfrm>
            <a:off x="457200" y="1600200"/>
            <a:ext cx="4040188" cy="3951288"/>
          </a:xfrm>
        </p:spPr>
        <p:txBody>
          <a:bodyPr/>
          <a:lstStyle/>
          <a:p>
            <a:pPr algn="ctr" eaLnBrk="1" hangingPunct="1">
              <a:buFont typeface="Arial" charset="0"/>
              <a:buNone/>
            </a:pPr>
            <a:r>
              <a:rPr lang="en-US" sz="1800" dirty="0" smtClean="0"/>
              <a:t>Measures the daily </a:t>
            </a:r>
            <a:r>
              <a:rPr lang="en-US" sz="1800" dirty="0" err="1" smtClean="0"/>
              <a:t>locomotor</a:t>
            </a:r>
            <a:r>
              <a:rPr lang="en-US" sz="1800" dirty="0" smtClean="0"/>
              <a:t> function  of rodent in open field</a:t>
            </a:r>
          </a:p>
          <a:p>
            <a:pPr algn="ctr" eaLnBrk="1" hangingPunct="1">
              <a:buFont typeface="Arial" charset="0"/>
              <a:buNone/>
            </a:pPr>
            <a:endParaRPr lang="en-US" sz="1800" dirty="0" smtClean="0"/>
          </a:p>
        </p:txBody>
      </p:sp>
      <p:sp>
        <p:nvSpPr>
          <p:cNvPr id="27653" name="Text Placeholder 4"/>
          <p:cNvSpPr>
            <a:spLocks noGrp="1"/>
          </p:cNvSpPr>
          <p:nvPr>
            <p:ph type="body" sz="quarter" idx="3"/>
          </p:nvPr>
        </p:nvSpPr>
        <p:spPr>
          <a:xfrm>
            <a:off x="4648200" y="838200"/>
            <a:ext cx="4041775" cy="792163"/>
          </a:xfrm>
        </p:spPr>
        <p:txBody>
          <a:bodyPr/>
          <a:lstStyle/>
          <a:p>
            <a:pPr algn="ctr" eaLnBrk="1" hangingPunct="1"/>
            <a:r>
              <a:rPr lang="en-US" sz="2200" b="0" smtClean="0"/>
              <a:t>2D Kinematics </a:t>
            </a:r>
          </a:p>
          <a:p>
            <a:pPr algn="ctr" eaLnBrk="1" hangingPunct="1"/>
            <a:r>
              <a:rPr lang="en-US" sz="2200" b="0" smtClean="0">
                <a:solidFill>
                  <a:srgbClr val="CC0000"/>
                </a:solidFill>
              </a:rPr>
              <a:t>(Focus of Presentation)</a:t>
            </a:r>
          </a:p>
        </p:txBody>
      </p:sp>
      <p:pic>
        <p:nvPicPr>
          <p:cNvPr id="27654" name="Content Placeholder 6" descr="ANS Lab 2009 010.jpg"/>
          <p:cNvPicPr>
            <a:picLocks noGrp="1" noChangeAspect="1"/>
          </p:cNvPicPr>
          <p:nvPr>
            <p:ph sz="quarter" idx="4"/>
          </p:nvPr>
        </p:nvPicPr>
        <p:blipFill>
          <a:blip r:embed="rId3"/>
          <a:srcRect/>
          <a:stretch>
            <a:fillRect/>
          </a:stretch>
        </p:blipFill>
        <p:spPr>
          <a:xfrm>
            <a:off x="457200" y="2438400"/>
            <a:ext cx="3584575" cy="2687638"/>
          </a:xfrm>
        </p:spPr>
      </p:pic>
      <p:sp>
        <p:nvSpPr>
          <p:cNvPr id="27655" name="TextBox 7"/>
          <p:cNvSpPr txBox="1">
            <a:spLocks noChangeArrowheads="1"/>
          </p:cNvSpPr>
          <p:nvPr/>
        </p:nvSpPr>
        <p:spPr bwMode="auto">
          <a:xfrm>
            <a:off x="4800600" y="1676400"/>
            <a:ext cx="3581400" cy="3694113"/>
          </a:xfrm>
          <a:prstGeom prst="rect">
            <a:avLst/>
          </a:prstGeom>
          <a:noFill/>
          <a:ln w="9525">
            <a:noFill/>
            <a:miter lim="800000"/>
            <a:headEnd/>
            <a:tailEnd/>
          </a:ln>
        </p:spPr>
        <p:txBody>
          <a:bodyPr>
            <a:spAutoFit/>
          </a:bodyPr>
          <a:lstStyle/>
          <a:p>
            <a:pPr algn="ctr"/>
            <a:r>
              <a:rPr lang="en-US" dirty="0">
                <a:latin typeface="Calibri" pitchFamily="34" charset="0"/>
              </a:rPr>
              <a:t>Measures 2D </a:t>
            </a:r>
            <a:r>
              <a:rPr lang="en-US" dirty="0" err="1">
                <a:latin typeface="Calibri" pitchFamily="34" charset="0"/>
              </a:rPr>
              <a:t>overground</a:t>
            </a:r>
            <a:r>
              <a:rPr lang="en-US" dirty="0">
                <a:latin typeface="Calibri" pitchFamily="34" charset="0"/>
              </a:rPr>
              <a:t> locomotion</a:t>
            </a: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a:p>
            <a:pPr algn="ctr"/>
            <a:endParaRPr lang="en-US" dirty="0">
              <a:latin typeface="Calibri" pitchFamily="34" charset="0"/>
            </a:endParaRPr>
          </a:p>
        </p:txBody>
      </p:sp>
      <p:pic>
        <p:nvPicPr>
          <p:cNvPr id="27656" name="Picture 8" descr="ANS Lab 2009 017.jpg"/>
          <p:cNvPicPr>
            <a:picLocks noChangeAspect="1"/>
          </p:cNvPicPr>
          <p:nvPr/>
        </p:nvPicPr>
        <p:blipFill>
          <a:blip r:embed="rId4"/>
          <a:srcRect/>
          <a:stretch>
            <a:fillRect/>
          </a:stretch>
        </p:blipFill>
        <p:spPr bwMode="auto">
          <a:xfrm>
            <a:off x="4724400" y="2438400"/>
            <a:ext cx="3759200" cy="2667000"/>
          </a:xfrm>
          <a:prstGeom prst="rect">
            <a:avLst/>
          </a:prstGeom>
          <a:noFill/>
          <a:ln w="9525">
            <a:noFill/>
            <a:miter lim="800000"/>
            <a:headEnd/>
            <a:tailEnd/>
          </a:ln>
        </p:spPr>
      </p:pic>
      <p:cxnSp>
        <p:nvCxnSpPr>
          <p:cNvPr id="12" name="Straight Arrow Connector 11"/>
          <p:cNvCxnSpPr/>
          <p:nvPr/>
        </p:nvCxnSpPr>
        <p:spPr>
          <a:xfrm>
            <a:off x="6172200" y="2895600"/>
            <a:ext cx="838200"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8" name="TextBox 12"/>
          <p:cNvSpPr txBox="1">
            <a:spLocks noChangeArrowheads="1"/>
          </p:cNvSpPr>
          <p:nvPr/>
        </p:nvSpPr>
        <p:spPr bwMode="auto">
          <a:xfrm>
            <a:off x="5181600" y="2590800"/>
            <a:ext cx="2286000" cy="27622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           One time across is one pass</a:t>
            </a:r>
          </a:p>
        </p:txBody>
      </p:sp>
      <p:cxnSp>
        <p:nvCxnSpPr>
          <p:cNvPr id="15" name="Straight Arrow Connector 14"/>
          <p:cNvCxnSpPr/>
          <p:nvPr/>
        </p:nvCxnSpPr>
        <p:spPr>
          <a:xfrm rot="5400000" flipH="1" flipV="1">
            <a:off x="6248401" y="3886200"/>
            <a:ext cx="6096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60" name="TextBox 15"/>
          <p:cNvSpPr txBox="1">
            <a:spLocks noChangeArrowheads="1"/>
          </p:cNvSpPr>
          <p:nvPr/>
        </p:nvSpPr>
        <p:spPr bwMode="auto">
          <a:xfrm>
            <a:off x="6781800" y="3657600"/>
            <a:ext cx="914400" cy="461963"/>
          </a:xfrm>
          <a:prstGeom prst="rect">
            <a:avLst/>
          </a:prstGeom>
          <a:noFill/>
          <a:ln w="9525">
            <a:noFill/>
            <a:miter lim="800000"/>
            <a:headEnd/>
            <a:tailEnd/>
          </a:ln>
        </p:spPr>
        <p:txBody>
          <a:bodyPr>
            <a:spAutoFit/>
          </a:bodyPr>
          <a:lstStyle/>
          <a:p>
            <a:r>
              <a:rPr lang="en-US" sz="1200">
                <a:solidFill>
                  <a:schemeClr val="bg1"/>
                </a:solidFill>
                <a:latin typeface="Calibri" pitchFamily="34" charset="0"/>
              </a:rPr>
              <a:t>Camera       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sp>
        <p:nvSpPr>
          <p:cNvPr id="29699" name="TextBox 6"/>
          <p:cNvSpPr txBox="1">
            <a:spLocks noChangeArrowheads="1"/>
          </p:cNvSpPr>
          <p:nvPr/>
        </p:nvSpPr>
        <p:spPr bwMode="auto">
          <a:xfrm>
            <a:off x="3429000" y="5715000"/>
            <a:ext cx="2514600" cy="461963"/>
          </a:xfrm>
          <a:prstGeom prst="rect">
            <a:avLst/>
          </a:prstGeom>
          <a:noFill/>
          <a:ln w="9525">
            <a:noFill/>
            <a:miter lim="800000"/>
            <a:headEnd/>
            <a:tailEnd/>
          </a:ln>
        </p:spPr>
        <p:txBody>
          <a:bodyPr>
            <a:spAutoFit/>
          </a:bodyPr>
          <a:lstStyle/>
          <a:p>
            <a:r>
              <a:rPr lang="en-US" sz="2400" dirty="0">
                <a:latin typeface="Calibri" pitchFamily="34" charset="0"/>
              </a:rPr>
              <a:t>         Timeline</a:t>
            </a:r>
          </a:p>
        </p:txBody>
      </p:sp>
      <p:sp>
        <p:nvSpPr>
          <p:cNvPr id="29700" name="TextBox 8"/>
          <p:cNvSpPr txBox="1">
            <a:spLocks noChangeArrowheads="1"/>
          </p:cNvSpPr>
          <p:nvPr/>
        </p:nvSpPr>
        <p:spPr bwMode="auto">
          <a:xfrm>
            <a:off x="304800" y="152400"/>
            <a:ext cx="8686800" cy="1016000"/>
          </a:xfrm>
          <a:prstGeom prst="rect">
            <a:avLst/>
          </a:prstGeom>
          <a:solidFill>
            <a:schemeClr val="accent5">
              <a:lumMod val="60000"/>
              <a:lumOff val="40000"/>
            </a:schemeClr>
          </a:solidFill>
          <a:ln w="9525">
            <a:noFill/>
            <a:miter lim="800000"/>
            <a:headEnd/>
            <a:tailEnd/>
          </a:ln>
        </p:spPr>
        <p:txBody>
          <a:bodyPr>
            <a:spAutoFit/>
          </a:bodyPr>
          <a:lstStyle/>
          <a:p>
            <a:pPr algn="ctr"/>
            <a:r>
              <a:rPr lang="en-US" sz="3200" dirty="0">
                <a:latin typeface="Calibri" pitchFamily="34" charset="0"/>
              </a:rPr>
              <a:t>2D Kinematics Overground Locomotion</a:t>
            </a:r>
          </a:p>
          <a:p>
            <a:pPr algn="ctr"/>
            <a:endParaRPr lang="en-US" sz="2800" dirty="0">
              <a:latin typeface="Calibri" pitchFamily="34" charset="0"/>
            </a:endParaRPr>
          </a:p>
        </p:txBody>
      </p:sp>
      <p:sp>
        <p:nvSpPr>
          <p:cNvPr id="29701" name="TextBox 10"/>
          <p:cNvSpPr txBox="1">
            <a:spLocks noChangeArrowheads="1"/>
          </p:cNvSpPr>
          <p:nvPr/>
        </p:nvSpPr>
        <p:spPr bwMode="auto">
          <a:xfrm>
            <a:off x="533400" y="1219200"/>
            <a:ext cx="7772400" cy="2031325"/>
          </a:xfrm>
          <a:prstGeom prst="rect">
            <a:avLst/>
          </a:prstGeom>
          <a:noFill/>
          <a:ln w="9525">
            <a:noFill/>
            <a:miter lim="800000"/>
            <a:headEnd/>
            <a:tailEnd/>
          </a:ln>
        </p:spPr>
        <p:txBody>
          <a:bodyPr>
            <a:spAutoFit/>
          </a:bodyPr>
          <a:lstStyle/>
          <a:p>
            <a:r>
              <a:rPr lang="en-US" dirty="0">
                <a:latin typeface="Calibri" pitchFamily="34" charset="0"/>
              </a:rPr>
              <a:t>- Reflective markers are placed on the right and left ball of paws and </a:t>
            </a:r>
            <a:r>
              <a:rPr lang="en-US" dirty="0" smtClean="0">
                <a:latin typeface="Calibri" pitchFamily="34" charset="0"/>
              </a:rPr>
              <a:t>heels, and center of belly</a:t>
            </a:r>
            <a:endParaRPr lang="en-US" dirty="0">
              <a:latin typeface="Calibri" pitchFamily="34" charset="0"/>
            </a:endParaRPr>
          </a:p>
          <a:p>
            <a:endParaRPr lang="en-US" dirty="0">
              <a:latin typeface="Calibri" pitchFamily="34" charset="0"/>
            </a:endParaRPr>
          </a:p>
          <a:p>
            <a:r>
              <a:rPr lang="en-US" dirty="0">
                <a:latin typeface="Calibri" pitchFamily="34" charset="0"/>
              </a:rPr>
              <a:t>- Camera below captures 2D image of passes </a:t>
            </a:r>
          </a:p>
          <a:p>
            <a:endParaRPr lang="en-US" dirty="0">
              <a:latin typeface="Calibri" pitchFamily="34" charset="0"/>
            </a:endParaRPr>
          </a:p>
          <a:p>
            <a:r>
              <a:rPr lang="en-US" dirty="0">
                <a:latin typeface="Calibri" pitchFamily="34" charset="0"/>
              </a:rPr>
              <a:t>- Data captured for each rat, each week is analyzed with programs Adobe Premier, Peak </a:t>
            </a:r>
            <a:r>
              <a:rPr lang="en-US" dirty="0" err="1">
                <a:latin typeface="Calibri" pitchFamily="34" charset="0"/>
              </a:rPr>
              <a:t>Motus</a:t>
            </a:r>
            <a:r>
              <a:rPr lang="en-US" dirty="0">
                <a:latin typeface="Calibri" pitchFamily="34" charset="0"/>
              </a:rPr>
              <a:t>, and </a:t>
            </a:r>
            <a:r>
              <a:rPr lang="en-US" dirty="0" err="1">
                <a:latin typeface="Calibri" pitchFamily="34" charset="0"/>
              </a:rPr>
              <a:t>Matlab</a:t>
            </a:r>
            <a:endParaRPr lang="en-US" dirty="0">
              <a:latin typeface="Calibri" pitchFamily="34" charset="0"/>
            </a:endParaRPr>
          </a:p>
        </p:txBody>
      </p:sp>
      <p:pic>
        <p:nvPicPr>
          <p:cNvPr id="10" name="Content Placeholder 9" descr="Timeline A.bmp"/>
          <p:cNvPicPr>
            <a:picLocks noGrp="1" noChangeAspect="1"/>
          </p:cNvPicPr>
          <p:nvPr>
            <p:ph idx="1"/>
          </p:nvPr>
        </p:nvPicPr>
        <p:blipFill>
          <a:blip r:embed="rId3"/>
          <a:stretch>
            <a:fillRect/>
          </a:stretch>
        </p:blipFill>
        <p:spPr>
          <a:xfrm>
            <a:off x="228600" y="3352800"/>
            <a:ext cx="8686800" cy="3505200"/>
          </a:xfrm>
        </p:spPr>
      </p:pic>
      <p:sp>
        <p:nvSpPr>
          <p:cNvPr id="12" name="TextBox 11"/>
          <p:cNvSpPr txBox="1"/>
          <p:nvPr/>
        </p:nvSpPr>
        <p:spPr>
          <a:xfrm>
            <a:off x="3505200" y="3352800"/>
            <a:ext cx="1981200" cy="461665"/>
          </a:xfrm>
          <a:prstGeom prst="rect">
            <a:avLst/>
          </a:prstGeom>
          <a:noFill/>
        </p:spPr>
        <p:txBody>
          <a:bodyPr wrap="square" rtlCol="0">
            <a:spAutoFit/>
          </a:bodyPr>
          <a:lstStyle/>
          <a:p>
            <a:pPr algn="ctr"/>
            <a:r>
              <a:rPr lang="en-US" sz="2400" dirty="0" smtClean="0"/>
              <a:t>Timeline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52400"/>
            <a:ext cx="8229600" cy="990600"/>
          </a:xfrm>
          <a:solidFill>
            <a:schemeClr val="accent5">
              <a:lumMod val="60000"/>
              <a:lumOff val="40000"/>
            </a:schemeClr>
          </a:solidFill>
        </p:spPr>
        <p:txBody>
          <a:bodyPr/>
          <a:lstStyle/>
          <a:p>
            <a:pPr eaLnBrk="1" hangingPunct="1"/>
            <a:r>
              <a:rPr lang="en-US" sz="3200" b="1" dirty="0" smtClean="0"/>
              <a:t>2D Kinematics Video Capture</a:t>
            </a:r>
          </a:p>
        </p:txBody>
      </p:sp>
      <p:pic>
        <p:nvPicPr>
          <p:cNvPr id="4" name="R34T01 EXPORT.avi">
            <a:hlinkClick r:id="" action="ppaction://media"/>
          </p:cNvPr>
          <p:cNvPicPr>
            <a:picLocks noGrp="1" noRot="1" noChangeAspect="1"/>
          </p:cNvPicPr>
          <p:nvPr>
            <p:ph idx="1"/>
            <a:videoFile r:link="rId1"/>
          </p:nvPr>
        </p:nvPicPr>
        <p:blipFill>
          <a:blip r:embed="rId5"/>
          <a:srcRect/>
          <a:stretch>
            <a:fillRect/>
          </a:stretch>
        </p:blipFill>
        <p:spPr>
          <a:xfrm>
            <a:off x="228600" y="2514600"/>
            <a:ext cx="4229100" cy="2819400"/>
          </a:xfrm>
        </p:spPr>
      </p:pic>
      <p:pic>
        <p:nvPicPr>
          <p:cNvPr id="5" name="R34 14dpi T21 EXPORT.avi">
            <a:hlinkClick r:id="" action="ppaction://media"/>
          </p:cNvPr>
          <p:cNvPicPr>
            <a:picLocks noRot="1" noChangeAspect="1"/>
          </p:cNvPicPr>
          <p:nvPr>
            <a:videoFile r:link="rId2"/>
          </p:nvPr>
        </p:nvPicPr>
        <p:blipFill>
          <a:blip r:embed="rId6"/>
          <a:srcRect/>
          <a:stretch>
            <a:fillRect/>
          </a:stretch>
        </p:blipFill>
        <p:spPr bwMode="auto">
          <a:xfrm>
            <a:off x="4724400" y="2514600"/>
            <a:ext cx="4191000" cy="2794000"/>
          </a:xfrm>
          <a:prstGeom prst="rect">
            <a:avLst/>
          </a:prstGeom>
          <a:noFill/>
          <a:ln w="9525">
            <a:noFill/>
            <a:miter lim="800000"/>
            <a:headEnd/>
            <a:tailEnd/>
          </a:ln>
        </p:spPr>
      </p:pic>
      <p:sp>
        <p:nvSpPr>
          <p:cNvPr id="31748" name="TextBox 5"/>
          <p:cNvSpPr txBox="1">
            <a:spLocks noChangeArrowheads="1"/>
          </p:cNvSpPr>
          <p:nvPr/>
        </p:nvSpPr>
        <p:spPr bwMode="auto">
          <a:xfrm>
            <a:off x="304800" y="1828800"/>
            <a:ext cx="3962400" cy="400050"/>
          </a:xfrm>
          <a:prstGeom prst="rect">
            <a:avLst/>
          </a:prstGeom>
          <a:noFill/>
          <a:ln w="9525">
            <a:noFill/>
            <a:miter lim="800000"/>
            <a:headEnd/>
            <a:tailEnd/>
          </a:ln>
        </p:spPr>
        <p:txBody>
          <a:bodyPr>
            <a:spAutoFit/>
          </a:bodyPr>
          <a:lstStyle/>
          <a:p>
            <a:pPr algn="ctr"/>
            <a:r>
              <a:rPr lang="en-US" sz="2000" b="1" dirty="0">
                <a:latin typeface="Calibri" pitchFamily="34" charset="0"/>
              </a:rPr>
              <a:t>Pre-injury (T0) </a:t>
            </a:r>
          </a:p>
        </p:txBody>
      </p:sp>
      <p:sp>
        <p:nvSpPr>
          <p:cNvPr id="31749" name="TextBox 6"/>
          <p:cNvSpPr txBox="1">
            <a:spLocks noChangeArrowheads="1"/>
          </p:cNvSpPr>
          <p:nvPr/>
        </p:nvSpPr>
        <p:spPr bwMode="auto">
          <a:xfrm>
            <a:off x="5486400" y="1828800"/>
            <a:ext cx="2743200" cy="400050"/>
          </a:xfrm>
          <a:prstGeom prst="rect">
            <a:avLst/>
          </a:prstGeom>
          <a:noFill/>
          <a:ln w="9525">
            <a:noFill/>
            <a:miter lim="800000"/>
            <a:headEnd/>
            <a:tailEnd/>
          </a:ln>
        </p:spPr>
        <p:txBody>
          <a:bodyPr>
            <a:spAutoFit/>
          </a:bodyPr>
          <a:lstStyle/>
          <a:p>
            <a:r>
              <a:rPr lang="en-US" sz="2000" b="1" dirty="0">
                <a:latin typeface="Calibri" pitchFamily="34" charset="0"/>
              </a:rPr>
              <a:t>14 Days Post Injury (T2)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958</TotalTime>
  <Words>892</Words>
  <Application>Microsoft Office PowerPoint</Application>
  <PresentationFormat>On-screen Show (4:3)</PresentationFormat>
  <Paragraphs>161</Paragraphs>
  <Slides>16</Slides>
  <Notes>14</Notes>
  <HiddenSlides>0</HiddenSlides>
  <MMClips>2</MMClips>
  <ScaleCrop>false</ScaleCrop>
  <HeadingPairs>
    <vt:vector size="6" baseType="variant">
      <vt:variant>
        <vt:lpstr>Theme</vt:lpstr>
      </vt:variant>
      <vt:variant>
        <vt:i4>1</vt:i4>
      </vt:variant>
      <vt:variant>
        <vt:lpstr>Links</vt:lpstr>
      </vt:variant>
      <vt:variant>
        <vt:i4>5</vt:i4>
      </vt:variant>
      <vt:variant>
        <vt:lpstr>Slide Titles</vt:lpstr>
      </vt:variant>
      <vt:variant>
        <vt:i4>16</vt:i4>
      </vt:variant>
    </vt:vector>
  </HeadingPairs>
  <TitlesOfParts>
    <vt:vector size="22" baseType="lpstr">
      <vt:lpstr>Office Theme</vt:lpstr>
      <vt:lpstr>???</vt:lpstr>
      <vt:lpstr>???</vt:lpstr>
      <vt:lpstr>???</vt:lpstr>
      <vt:lpstr>???</vt:lpstr>
      <vt:lpstr>???</vt:lpstr>
      <vt:lpstr>2D Kinematics Locomotion System to Analyze Effects of Therapy in Spinal Cord Injury Rodent Models</vt:lpstr>
      <vt:lpstr>Spinal Cord Injuries: </vt:lpstr>
      <vt:lpstr>What is a spinal cord injury? </vt:lpstr>
      <vt:lpstr>SCI Recovery</vt:lpstr>
      <vt:lpstr>Methods of Rehabilitation </vt:lpstr>
      <vt:lpstr>Methods of Assessment</vt:lpstr>
      <vt:lpstr>Slide 7</vt:lpstr>
      <vt:lpstr> </vt:lpstr>
      <vt:lpstr>2D Kinematics Video Capture</vt:lpstr>
      <vt:lpstr>Variables of 2D Kinematics</vt:lpstr>
      <vt:lpstr>Results (Examples) </vt:lpstr>
      <vt:lpstr>Results (cont’d)</vt:lpstr>
      <vt:lpstr>         Because the study is ongoing and data are still being collected and analyzed the results cannot be generalized.  Results of the effectiveness of FNS and TT using 2D Kinematic Locomotion methods will be concluded at the end of July 2009.        </vt:lpstr>
      <vt:lpstr>How does this relate to NASA? </vt:lpstr>
      <vt:lpstr>Questions?</vt:lpstr>
      <vt:lpstr>Dedicated to my father, my own SCI hero</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80</cp:revision>
  <dcterms:created xsi:type="dcterms:W3CDTF">2009-03-23T08:33:35Z</dcterms:created>
  <dcterms:modified xsi:type="dcterms:W3CDTF">2009-04-10T19:42:20Z</dcterms:modified>
</cp:coreProperties>
</file>